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77" r:id="rId3"/>
    <p:sldId id="279" r:id="rId4"/>
    <p:sldId id="267" r:id="rId5"/>
    <p:sldId id="266" r:id="rId6"/>
    <p:sldId id="274" r:id="rId7"/>
    <p:sldId id="283" r:id="rId8"/>
    <p:sldId id="284" r:id="rId9"/>
    <p:sldId id="285" r:id="rId10"/>
    <p:sldId id="257" r:id="rId11"/>
    <p:sldId id="258" r:id="rId12"/>
    <p:sldId id="268" r:id="rId13"/>
    <p:sldId id="273" r:id="rId14"/>
    <p:sldId id="281" r:id="rId15"/>
    <p:sldId id="275" r:id="rId16"/>
    <p:sldId id="276" r:id="rId17"/>
    <p:sldId id="280" r:id="rId18"/>
    <p:sldId id="28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AD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3543" autoAdjust="0"/>
  </p:normalViewPr>
  <p:slideViewPr>
    <p:cSldViewPr snapToGrid="0">
      <p:cViewPr varScale="1">
        <p:scale>
          <a:sx n="67" d="100"/>
          <a:sy n="67" d="100"/>
        </p:scale>
        <p:origin x="654"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3BF319-4D20-4718-B6D6-4E06E9D7DA29}" type="datetimeFigureOut">
              <a:rPr lang="en-US" smtClean="0"/>
              <a:t>5/16/2019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25E471-F52B-4238-8A73-35570A45E6F4}" type="slidenum">
              <a:rPr lang="en-US" smtClean="0"/>
              <a:t>‹#›</a:t>
            </a:fld>
            <a:endParaRPr lang="en-US"/>
          </a:p>
        </p:txBody>
      </p:sp>
    </p:spTree>
    <p:extLst>
      <p:ext uri="{BB962C8B-B14F-4D97-AF65-F5344CB8AC3E}">
        <p14:creationId xmlns:p14="http://schemas.microsoft.com/office/powerpoint/2010/main" val="3030530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25E471-F52B-4238-8A73-35570A45E6F4}" type="slidenum">
              <a:rPr lang="en-US" smtClean="0"/>
              <a:t>17</a:t>
            </a:fld>
            <a:endParaRPr lang="en-US"/>
          </a:p>
        </p:txBody>
      </p:sp>
    </p:spTree>
    <p:extLst>
      <p:ext uri="{BB962C8B-B14F-4D97-AF65-F5344CB8AC3E}">
        <p14:creationId xmlns:p14="http://schemas.microsoft.com/office/powerpoint/2010/main" val="2834302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8DD46B-4D0C-47C5-9C5C-EF727198EDE7}" type="datetime1">
              <a:rPr lang="en-US" smtClean="0"/>
              <a:t>5/16/2019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3D428C-FD5C-4060-B648-6C50FFED84FB}" type="datetime1">
              <a:rPr lang="en-US" smtClean="0"/>
              <a:t>5/16/2019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458A04-E3CB-4944-8150-F43BB6BC2692}" type="datetime1">
              <a:rPr lang="en-US" smtClean="0"/>
              <a:t>5/16/2019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655264-7D93-4998-BDE9-663C5BBC087E}" type="datetime1">
              <a:rPr lang="en-US" smtClean="0"/>
              <a:t>5/16/2019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CA6BA0-25A3-44E7-9CAD-6FE886F506A7}" type="datetime1">
              <a:rPr lang="en-US" smtClean="0"/>
              <a:t>5/16/2019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CC8679-AAFB-4DB5-A8DC-5A2B8761C8DF}" type="datetime1">
              <a:rPr lang="en-US" smtClean="0"/>
              <a:t>5/16/2019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75BE0F-BAF0-4DDE-A997-BBBDD57B87AE}" type="datetime1">
              <a:rPr lang="en-US" smtClean="0"/>
              <a:t>5/16/2019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139BE8-BD4A-4DF1-91AF-A579B7C93D4C}" type="datetime1">
              <a:rPr lang="en-US" smtClean="0"/>
              <a:t>5/16/2019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2160DAA-3ECB-4639-B62C-898884309787}" type="datetime1">
              <a:rPr lang="en-US" smtClean="0"/>
              <a:t>5/16/2019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4F7C4A3-1CE5-455A-A9E5-3DD1682A2AAA}" type="datetime1">
              <a:rPr lang="en-US" smtClean="0"/>
              <a:t>5/16/2019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75563B-1136-4606-A39D-59CD05A05393}" type="datetime1">
              <a:rPr lang="en-US" smtClean="0"/>
              <a:t>5/16/2019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DD86581-83CB-411E-87FE-58A9A45ADDE8}" type="datetime1">
              <a:rPr lang="en-US" smtClean="0"/>
              <a:t>5/16/2019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pages.iu.edu/~jmcintos/annotations.htm" TargetMode="External"/><Relationship Id="rId7" Type="http://schemas.openxmlformats.org/officeDocument/2006/relationships/hyperlink" Target="https://www.theatlantic.com/health/archive/2015/01/how-patient-suicide-affects-psychiatrists/38456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suicidology.org/Portals/14/docs/PreventionCourse/Readings/Week%2012%20Readings/Berman-2011-Suicide_and_Life-Threatening_Behavior.pdf?ver=2016-06-27-143359-673" TargetMode="External"/><Relationship Id="rId5" Type="http://schemas.openxmlformats.org/officeDocument/2006/relationships/hyperlink" Target="https://www.nytimes.com/2019/04/26/opinion/sunday/suicide-prevention.html" TargetMode="External"/><Relationship Id="rId4" Type="http://schemas.openxmlformats.org/officeDocument/2006/relationships/hyperlink" Target="http://www.suicidefindinghope.com/content/clinicians_as_family_survivors_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susanfuttermantherapy.com/resources-1/2017/8/27/for-survivors-of-suicide-loss" TargetMode="External"/><Relationship Id="rId7" Type="http://schemas.openxmlformats.org/officeDocument/2006/relationships/hyperlink" Target="https://www.psychotherapy.net/article/suicide-aftermath-psychotherapy-clients" TargetMode="External"/><Relationship Id="rId2" Type="http://schemas.openxmlformats.org/officeDocument/2006/relationships/hyperlink" Target="https://themighty.com/2016/03/losing-a-patient-through-suicide-a-therapists-experience/" TargetMode="External"/><Relationship Id="rId1" Type="http://schemas.openxmlformats.org/officeDocument/2006/relationships/slideLayout" Target="../slideLayouts/slideLayout2.xml"/><Relationship Id="rId6" Type="http://schemas.openxmlformats.org/officeDocument/2006/relationships/hyperlink" Target="https://www.health.harvard.edu/newsletter_article/supporting-survivors-of-suicide-loss" TargetMode="External"/><Relationship Id="rId5" Type="http://schemas.openxmlformats.org/officeDocument/2006/relationships/hyperlink" Target="https://www.ncbi.nlm.nih.gov/pmc/articles/PMC3384446" TargetMode="External"/><Relationship Id="rId4" Type="http://schemas.openxmlformats.org/officeDocument/2006/relationships/hyperlink" Target="https://doi.org/10.7439/ijasr.v3i9.438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3320" y="758952"/>
            <a:ext cx="10058400" cy="3566160"/>
          </a:xfrm>
        </p:spPr>
        <p:txBody>
          <a:bodyPr/>
          <a:lstStyle/>
          <a:p>
            <a:pPr lvl="0" algn="ctr"/>
            <a:r>
              <a:rPr lang="en-US" sz="6000" dirty="0"/>
              <a:t>After Suicide Loss: </a:t>
            </a:r>
            <a:br>
              <a:rPr lang="en-US" sz="6000" dirty="0"/>
            </a:br>
            <a:br>
              <a:rPr lang="en-US" sz="4000" dirty="0"/>
            </a:br>
            <a:r>
              <a:rPr lang="en-US" sz="4000" dirty="0"/>
              <a:t>A Workshop for Clinicians</a:t>
            </a:r>
            <a:endParaRPr lang="en-US" sz="4000" b="1" dirty="0"/>
          </a:p>
        </p:txBody>
      </p:sp>
      <p:sp>
        <p:nvSpPr>
          <p:cNvPr id="4" name="Subtitle 3">
            <a:extLst>
              <a:ext uri="{FF2B5EF4-FFF2-40B4-BE49-F238E27FC236}">
                <a16:creationId xmlns:a16="http://schemas.microsoft.com/office/drawing/2014/main" id="{F2AFA705-48F2-4DF3-BA1D-88BCA08E4703}"/>
              </a:ext>
            </a:extLst>
          </p:cNvPr>
          <p:cNvSpPr>
            <a:spLocks noGrp="1"/>
          </p:cNvSpPr>
          <p:nvPr>
            <p:ph type="subTitle" idx="1"/>
          </p:nvPr>
        </p:nvSpPr>
        <p:spPr>
          <a:xfrm>
            <a:off x="1153120" y="4853489"/>
            <a:ext cx="10058400" cy="1143000"/>
          </a:xfrm>
        </p:spPr>
        <p:txBody>
          <a:bodyPr/>
          <a:lstStyle/>
          <a:p>
            <a:pPr algn="ctr"/>
            <a:r>
              <a:rPr lang="en-US" dirty="0"/>
              <a:t>Presented by the Frederic Paroutaud fund for the Future &amp; La Cheim Behavioral Health services</a:t>
            </a:r>
          </a:p>
        </p:txBody>
      </p:sp>
    </p:spTree>
    <p:extLst>
      <p:ext uri="{BB962C8B-B14F-4D97-AF65-F5344CB8AC3E}">
        <p14:creationId xmlns:p14="http://schemas.microsoft.com/office/powerpoint/2010/main" val="2910192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0" fontAlgn="base" hangingPunct="0">
              <a:lnSpc>
                <a:spcPct val="100000"/>
              </a:lnSpc>
              <a:spcAft>
                <a:spcPct val="0"/>
              </a:spcAft>
            </a:pPr>
            <a:r>
              <a:rPr lang="en-US" altLang="en-US" dirty="0">
                <a:solidFill>
                  <a:srgbClr val="000000"/>
                </a:solidFill>
                <a:ea typeface="Times New Roman" panose="02020603050405020304" pitchFamily="18" charset="0"/>
                <a:cs typeface="Times New Roman" panose="02020603050405020304" pitchFamily="18" charset="0"/>
              </a:rPr>
              <a:t>Diagnostic Criteria for Complicated Grief</a:t>
            </a:r>
            <a:endParaRPr lang="en-US" altLang="en-US" sz="800"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6606746"/>
              </p:ext>
            </p:extLst>
          </p:nvPr>
        </p:nvGraphicFramePr>
        <p:xfrm>
          <a:off x="1228507" y="1933862"/>
          <a:ext cx="9927174" cy="4201235"/>
        </p:xfrm>
        <a:graphic>
          <a:graphicData uri="http://schemas.openxmlformats.org/drawingml/2006/table">
            <a:tbl>
              <a:tblPr firstRow="1" firstCol="1" bandRow="1">
                <a:tableStyleId>{5C22544A-7EE6-4342-B048-85BDC9FD1C3A}</a:tableStyleId>
              </a:tblPr>
              <a:tblGrid>
                <a:gridCol w="4963587">
                  <a:extLst>
                    <a:ext uri="{9D8B030D-6E8A-4147-A177-3AD203B41FA5}">
                      <a16:colId xmlns:a16="http://schemas.microsoft.com/office/drawing/2014/main" val="20000"/>
                    </a:ext>
                  </a:extLst>
                </a:gridCol>
                <a:gridCol w="4963587">
                  <a:extLst>
                    <a:ext uri="{9D8B030D-6E8A-4147-A177-3AD203B41FA5}">
                      <a16:colId xmlns:a16="http://schemas.microsoft.com/office/drawing/2014/main" val="20001"/>
                    </a:ext>
                  </a:extLst>
                </a:gridCol>
              </a:tblGrid>
              <a:tr h="339196">
                <a:tc>
                  <a:txBody>
                    <a:bodyPr/>
                    <a:lstStyle/>
                    <a:p>
                      <a:pPr marL="0" marR="0">
                        <a:lnSpc>
                          <a:spcPts val="1965"/>
                        </a:lnSpc>
                        <a:spcBef>
                          <a:spcPts val="1660"/>
                        </a:spcBef>
                        <a:spcAft>
                          <a:spcPts val="1660"/>
                        </a:spcAft>
                      </a:pPr>
                      <a:r>
                        <a:rPr lang="en-US" sz="1400" dirty="0">
                          <a:effectLst/>
                        </a:rPr>
                        <a:t>CRITERION 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258" marR="49258" marT="24629" marB="24629"/>
                </a:tc>
                <a:tc>
                  <a:txBody>
                    <a:bodyPr/>
                    <a:lstStyle/>
                    <a:p>
                      <a:pPr marL="0" marR="0">
                        <a:lnSpc>
                          <a:spcPts val="1965"/>
                        </a:lnSpc>
                        <a:spcBef>
                          <a:spcPts val="1660"/>
                        </a:spcBef>
                        <a:spcAft>
                          <a:spcPts val="1660"/>
                        </a:spcAft>
                      </a:pPr>
                      <a:r>
                        <a:rPr lang="en-US" sz="1400" dirty="0">
                          <a:effectLst/>
                        </a:rPr>
                        <a:t>CRITERION B:</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258" marR="49258" marT="24629" marB="24629"/>
                </a:tc>
                <a:extLst>
                  <a:ext uri="{0D108BD9-81ED-4DB2-BD59-A6C34878D82A}">
                    <a16:rowId xmlns:a16="http://schemas.microsoft.com/office/drawing/2014/main" val="10000"/>
                  </a:ext>
                </a:extLst>
              </a:tr>
              <a:tr h="3862039">
                <a:tc>
                  <a:txBody>
                    <a:bodyPr/>
                    <a:lstStyle/>
                    <a:p>
                      <a:pPr marL="0" marR="0">
                        <a:lnSpc>
                          <a:spcPts val="1965"/>
                        </a:lnSpc>
                        <a:spcBef>
                          <a:spcPts val="1660"/>
                        </a:spcBef>
                        <a:spcAft>
                          <a:spcPts val="1660"/>
                        </a:spcAft>
                      </a:pPr>
                      <a:r>
                        <a:rPr lang="en-US" sz="1400" dirty="0">
                          <a:effectLst/>
                        </a:rPr>
                        <a:t>• Person has experienced the death of a significant other and response involves 3 of the 4 following symptoms experienced at least daily or to a marked degree:</a:t>
                      </a:r>
                    </a:p>
                    <a:p>
                      <a:pPr marL="342900" marR="0" lvl="0" indent="-342900">
                        <a:lnSpc>
                          <a:spcPts val="1965"/>
                        </a:lnSpc>
                        <a:spcBef>
                          <a:spcPts val="0"/>
                        </a:spcBef>
                        <a:spcAft>
                          <a:spcPts val="800"/>
                        </a:spcAft>
                        <a:buFont typeface="+mj-lt"/>
                        <a:buAutoNum type="arabicPeriod"/>
                        <a:tabLst>
                          <a:tab pos="457200" algn="l"/>
                        </a:tabLst>
                      </a:pPr>
                      <a:r>
                        <a:rPr lang="en-US" sz="1400" dirty="0">
                          <a:effectLst/>
                        </a:rPr>
                        <a:t>Intrusive thoughts about deceased</a:t>
                      </a:r>
                    </a:p>
                    <a:p>
                      <a:pPr marL="342900" marR="0" lvl="0" indent="-342900">
                        <a:lnSpc>
                          <a:spcPts val="1965"/>
                        </a:lnSpc>
                        <a:spcBef>
                          <a:spcPts val="0"/>
                        </a:spcBef>
                        <a:spcAft>
                          <a:spcPts val="800"/>
                        </a:spcAft>
                        <a:buFont typeface="+mj-lt"/>
                        <a:buAutoNum type="arabicPeriod"/>
                        <a:tabLst>
                          <a:tab pos="457200" algn="l"/>
                        </a:tabLst>
                      </a:pPr>
                      <a:r>
                        <a:rPr lang="en-US" sz="1400" dirty="0">
                          <a:effectLst/>
                        </a:rPr>
                        <a:t>Yearning for deceased</a:t>
                      </a:r>
                    </a:p>
                    <a:p>
                      <a:pPr marL="342900" marR="0" lvl="0" indent="-342900">
                        <a:lnSpc>
                          <a:spcPts val="1965"/>
                        </a:lnSpc>
                        <a:spcBef>
                          <a:spcPts val="0"/>
                        </a:spcBef>
                        <a:spcAft>
                          <a:spcPts val="800"/>
                        </a:spcAft>
                        <a:buFont typeface="+mj-lt"/>
                        <a:buAutoNum type="arabicPeriod"/>
                        <a:tabLst>
                          <a:tab pos="457200" algn="l"/>
                        </a:tabLst>
                      </a:pPr>
                      <a:r>
                        <a:rPr lang="en-US" sz="1400" dirty="0">
                          <a:effectLst/>
                        </a:rPr>
                        <a:t>Searching for deceased</a:t>
                      </a:r>
                    </a:p>
                    <a:p>
                      <a:pPr marL="342900" marR="0" lvl="0" indent="-342900">
                        <a:lnSpc>
                          <a:spcPts val="1965"/>
                        </a:lnSpc>
                        <a:spcBef>
                          <a:spcPts val="0"/>
                        </a:spcBef>
                        <a:spcAft>
                          <a:spcPts val="800"/>
                        </a:spcAft>
                        <a:buFont typeface="+mj-lt"/>
                        <a:buAutoNum type="arabicPeriod"/>
                        <a:tabLst>
                          <a:tab pos="457200" algn="l"/>
                        </a:tabLst>
                      </a:pPr>
                      <a:r>
                        <a:rPr lang="en-US" sz="1400" dirty="0">
                          <a:effectLst/>
                        </a:rPr>
                        <a:t>Excessive loneliness since the death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258" marR="49258" marT="24629" marB="24629"/>
                </a:tc>
                <a:tc>
                  <a:txBody>
                    <a:bodyPr/>
                    <a:lstStyle/>
                    <a:p>
                      <a:pPr marL="0" marR="0">
                        <a:lnSpc>
                          <a:spcPts val="1965"/>
                        </a:lnSpc>
                        <a:spcBef>
                          <a:spcPts val="0"/>
                        </a:spcBef>
                        <a:spcAft>
                          <a:spcPts val="0"/>
                        </a:spcAft>
                      </a:pPr>
                      <a:r>
                        <a:rPr lang="en-US" sz="1400" dirty="0">
                          <a:effectLst/>
                        </a:rPr>
                        <a:t>• In response to the death, 4 of the following 8 symptoms experienced at least daily or to a marked degree:</a:t>
                      </a:r>
                    </a:p>
                    <a:p>
                      <a:pPr marL="342900" marR="0" lvl="0" indent="-342900">
                        <a:lnSpc>
                          <a:spcPts val="1965"/>
                        </a:lnSpc>
                        <a:spcBef>
                          <a:spcPts val="0"/>
                        </a:spcBef>
                        <a:spcAft>
                          <a:spcPts val="800"/>
                        </a:spcAft>
                        <a:buFont typeface="+mj-lt"/>
                        <a:buAutoNum type="arabicPeriod"/>
                        <a:tabLst>
                          <a:tab pos="457200" algn="l"/>
                        </a:tabLst>
                      </a:pPr>
                      <a:r>
                        <a:rPr lang="en-US" sz="1400" dirty="0">
                          <a:effectLst/>
                        </a:rPr>
                        <a:t>Purposelessness, feelings of futility about future</a:t>
                      </a:r>
                    </a:p>
                    <a:p>
                      <a:pPr marL="342900" marR="0" lvl="0" indent="-342900">
                        <a:lnSpc>
                          <a:spcPts val="1965"/>
                        </a:lnSpc>
                        <a:spcBef>
                          <a:spcPts val="0"/>
                        </a:spcBef>
                        <a:spcAft>
                          <a:spcPts val="800"/>
                        </a:spcAft>
                        <a:buFont typeface="+mj-lt"/>
                        <a:buAutoNum type="arabicPeriod"/>
                        <a:tabLst>
                          <a:tab pos="457200" algn="l"/>
                        </a:tabLst>
                      </a:pPr>
                      <a:r>
                        <a:rPr lang="en-US" sz="1400" dirty="0">
                          <a:effectLst/>
                        </a:rPr>
                        <a:t>Subjective sense of numbness, detachment, or absence of emotional responsiveness</a:t>
                      </a:r>
                    </a:p>
                    <a:p>
                      <a:pPr marL="342900" marR="0" lvl="0" indent="-342900">
                        <a:lnSpc>
                          <a:spcPts val="1965"/>
                        </a:lnSpc>
                        <a:spcBef>
                          <a:spcPts val="0"/>
                        </a:spcBef>
                        <a:spcAft>
                          <a:spcPts val="800"/>
                        </a:spcAft>
                        <a:buFont typeface="+mj-lt"/>
                        <a:buAutoNum type="arabicPeriod"/>
                        <a:tabLst>
                          <a:tab pos="457200" algn="l"/>
                        </a:tabLst>
                      </a:pPr>
                      <a:r>
                        <a:rPr lang="en-US" sz="1400" dirty="0">
                          <a:effectLst/>
                        </a:rPr>
                        <a:t>Difficulty acknowledging the death (disbelief)</a:t>
                      </a:r>
                    </a:p>
                    <a:p>
                      <a:pPr marL="342900" marR="0" lvl="0" indent="-342900">
                        <a:lnSpc>
                          <a:spcPts val="1965"/>
                        </a:lnSpc>
                        <a:spcBef>
                          <a:spcPts val="0"/>
                        </a:spcBef>
                        <a:spcAft>
                          <a:spcPts val="800"/>
                        </a:spcAft>
                        <a:buFont typeface="+mj-lt"/>
                        <a:buAutoNum type="arabicPeriod"/>
                        <a:tabLst>
                          <a:tab pos="457200" algn="l"/>
                        </a:tabLst>
                      </a:pPr>
                      <a:r>
                        <a:rPr lang="en-US" sz="1400" dirty="0">
                          <a:effectLst/>
                        </a:rPr>
                        <a:t>Feeling life is empty or meaningless</a:t>
                      </a:r>
                    </a:p>
                    <a:p>
                      <a:pPr marL="342900" marR="0" lvl="0" indent="-342900">
                        <a:lnSpc>
                          <a:spcPts val="1965"/>
                        </a:lnSpc>
                        <a:spcBef>
                          <a:spcPts val="0"/>
                        </a:spcBef>
                        <a:spcAft>
                          <a:spcPts val="800"/>
                        </a:spcAft>
                        <a:buFont typeface="+mj-lt"/>
                        <a:buAutoNum type="arabicPeriod"/>
                        <a:tabLst>
                          <a:tab pos="457200" algn="l"/>
                        </a:tabLst>
                      </a:pPr>
                      <a:r>
                        <a:rPr lang="en-US" sz="1400" dirty="0">
                          <a:effectLst/>
                        </a:rPr>
                        <a:t>Feeling that part of oneself has died</a:t>
                      </a:r>
                    </a:p>
                    <a:p>
                      <a:pPr marL="342900" marR="0" lvl="0" indent="-342900">
                        <a:lnSpc>
                          <a:spcPts val="1965"/>
                        </a:lnSpc>
                        <a:spcBef>
                          <a:spcPts val="0"/>
                        </a:spcBef>
                        <a:spcAft>
                          <a:spcPts val="800"/>
                        </a:spcAft>
                        <a:buFont typeface="+mj-lt"/>
                        <a:buAutoNum type="arabicPeriod"/>
                        <a:tabLst>
                          <a:tab pos="457200" algn="l"/>
                        </a:tabLst>
                      </a:pPr>
                      <a:r>
                        <a:rPr lang="en-US" sz="1400" dirty="0">
                          <a:effectLst/>
                        </a:rPr>
                        <a:t>Shattered world view (lost sense of security, trust, control)</a:t>
                      </a:r>
                    </a:p>
                    <a:p>
                      <a:pPr marL="342900" marR="0" lvl="0" indent="-342900">
                        <a:lnSpc>
                          <a:spcPts val="1965"/>
                        </a:lnSpc>
                        <a:spcBef>
                          <a:spcPts val="0"/>
                        </a:spcBef>
                        <a:spcAft>
                          <a:spcPts val="800"/>
                        </a:spcAft>
                        <a:buFont typeface="+mj-lt"/>
                        <a:buAutoNum type="arabicPeriod"/>
                        <a:tabLst>
                          <a:tab pos="457200" algn="l"/>
                        </a:tabLst>
                      </a:pPr>
                      <a:r>
                        <a:rPr lang="en-US" sz="1400" dirty="0">
                          <a:effectLst/>
                        </a:rPr>
                        <a:t>Assumes symptoms or harmful behaviors of, or related to, the deceased; anger related to the death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258" marR="49258" marT="24629" marB="24629"/>
                </a:tc>
                <a:extLst>
                  <a:ext uri="{0D108BD9-81ED-4DB2-BD59-A6C34878D82A}">
                    <a16:rowId xmlns:a16="http://schemas.microsoft.com/office/drawing/2014/main" val="10001"/>
                  </a:ext>
                </a:extLst>
              </a:tr>
            </a:tbl>
          </a:graphicData>
        </a:graphic>
      </p:graphicFrame>
      <p:sp>
        <p:nvSpPr>
          <p:cNvPr id="5" name="Rectangle 1"/>
          <p:cNvSpPr>
            <a:spLocks noChangeArrowheads="1"/>
          </p:cNvSpPr>
          <p:nvPr/>
        </p:nvSpPr>
        <p:spPr bwMode="auto">
          <a:xfrm>
            <a:off x="4899487" y="90100"/>
            <a:ext cx="2393026"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(adapted from Latham &amp; </a:t>
            </a:r>
            <a:r>
              <a:rPr kumimoji="0" lang="en-US" altLang="en-US" sz="12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Prigerson</a:t>
            </a:r>
            <a:r>
              <a:rPr kumimoji="0" lang="en-US" altLang="en-US"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Slide Number Placeholder 2">
            <a:extLst>
              <a:ext uri="{FF2B5EF4-FFF2-40B4-BE49-F238E27FC236}">
                <a16:creationId xmlns:a16="http://schemas.microsoft.com/office/drawing/2014/main" id="{665BADF8-5C85-4024-A712-B2A36DE81E36}"/>
              </a:ext>
            </a:extLst>
          </p:cNvPr>
          <p:cNvSpPr>
            <a:spLocks noGrp="1"/>
          </p:cNvSpPr>
          <p:nvPr>
            <p:ph type="sldNum" sz="quarter" idx="12"/>
          </p:nvPr>
        </p:nvSpPr>
        <p:spPr/>
        <p:txBody>
          <a:bodyPr/>
          <a:lstStyle/>
          <a:p>
            <a:fld id="{4CE482DC-2269-4F26-9D2A-7E44B1A4CD85}" type="slidenum">
              <a:rPr lang="en-US" smtClean="0"/>
              <a:t>10</a:t>
            </a:fld>
            <a:endParaRPr lang="en-US" dirty="0"/>
          </a:p>
        </p:txBody>
      </p:sp>
    </p:spTree>
    <p:extLst>
      <p:ext uri="{BB962C8B-B14F-4D97-AF65-F5344CB8AC3E}">
        <p14:creationId xmlns:p14="http://schemas.microsoft.com/office/powerpoint/2010/main" val="3165953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83284492"/>
              </p:ext>
            </p:extLst>
          </p:nvPr>
        </p:nvGraphicFramePr>
        <p:xfrm>
          <a:off x="1096963" y="3258185"/>
          <a:ext cx="10058400" cy="1182307"/>
        </p:xfrm>
        <a:graphic>
          <a:graphicData uri="http://schemas.openxmlformats.org/drawingml/2006/table">
            <a:tbl>
              <a:tblPr firstRow="1" firstCol="1" bandRow="1">
                <a:tableStyleId>{5C22544A-7EE6-4342-B048-85BDC9FD1C3A}</a:tableStyleId>
              </a:tblPr>
              <a:tblGrid>
                <a:gridCol w="50292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0">
                <a:tc>
                  <a:txBody>
                    <a:bodyPr/>
                    <a:lstStyle/>
                    <a:p>
                      <a:pPr marL="0" marR="0">
                        <a:lnSpc>
                          <a:spcPts val="1965"/>
                        </a:lnSpc>
                        <a:spcBef>
                          <a:spcPts val="0"/>
                        </a:spcBef>
                        <a:spcAft>
                          <a:spcPts val="0"/>
                        </a:spcAft>
                      </a:pPr>
                      <a:r>
                        <a:rPr lang="en-US" sz="1400">
                          <a:effectLst/>
                        </a:rPr>
                        <a:t>CRITERION 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tc>
                <a:tc>
                  <a:txBody>
                    <a:bodyPr/>
                    <a:lstStyle/>
                    <a:p>
                      <a:pPr marL="0" marR="0">
                        <a:lnSpc>
                          <a:spcPts val="1965"/>
                        </a:lnSpc>
                        <a:spcBef>
                          <a:spcPts val="0"/>
                        </a:spcBef>
                        <a:spcAft>
                          <a:spcPts val="0"/>
                        </a:spcAft>
                      </a:pPr>
                      <a:r>
                        <a:rPr lang="en-US" sz="1400">
                          <a:effectLst/>
                        </a:rPr>
                        <a:t>CRITERION 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tc>
                <a:extLst>
                  <a:ext uri="{0D108BD9-81ED-4DB2-BD59-A6C34878D82A}">
                    <a16:rowId xmlns:a16="http://schemas.microsoft.com/office/drawing/2014/main" val="10000"/>
                  </a:ext>
                </a:extLst>
              </a:tr>
              <a:tr h="883920">
                <a:tc>
                  <a:txBody>
                    <a:bodyPr/>
                    <a:lstStyle/>
                    <a:p>
                      <a:pPr marL="0" marR="0">
                        <a:lnSpc>
                          <a:spcPts val="1965"/>
                        </a:lnSpc>
                        <a:spcBef>
                          <a:spcPts val="0"/>
                        </a:spcBef>
                        <a:spcAft>
                          <a:spcPts val="0"/>
                        </a:spcAft>
                      </a:pPr>
                      <a:r>
                        <a:rPr lang="en-US" sz="1400" dirty="0">
                          <a:effectLst/>
                        </a:rPr>
                        <a:t>• Duration of disturbance (symptoms listed) is at least 6 months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tc>
                <a:tc>
                  <a:txBody>
                    <a:bodyPr/>
                    <a:lstStyle/>
                    <a:p>
                      <a:pPr marL="0" marR="0">
                        <a:lnSpc>
                          <a:spcPts val="1965"/>
                        </a:lnSpc>
                        <a:spcBef>
                          <a:spcPts val="0"/>
                        </a:spcBef>
                        <a:spcAft>
                          <a:spcPts val="0"/>
                        </a:spcAft>
                      </a:pPr>
                      <a:r>
                        <a:rPr lang="en-US" sz="1400" dirty="0">
                          <a:effectLst/>
                        </a:rPr>
                        <a:t>• The disturbance causes clinically significant impairment in social, occupational, or other important areas of functioning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tc>
                <a:extLst>
                  <a:ext uri="{0D108BD9-81ED-4DB2-BD59-A6C34878D82A}">
                    <a16:rowId xmlns:a16="http://schemas.microsoft.com/office/drawing/2014/main" val="10001"/>
                  </a:ext>
                </a:extLst>
              </a:tr>
            </a:tbl>
          </a:graphicData>
        </a:graphic>
      </p:graphicFrame>
      <p:sp>
        <p:nvSpPr>
          <p:cNvPr id="5" name="Title 4">
            <a:extLst>
              <a:ext uri="{FF2B5EF4-FFF2-40B4-BE49-F238E27FC236}">
                <a16:creationId xmlns:a16="http://schemas.microsoft.com/office/drawing/2014/main" id="{1FAC9E5D-C236-424B-B3B7-7748B001D38B}"/>
              </a:ext>
            </a:extLst>
          </p:cNvPr>
          <p:cNvSpPr>
            <a:spLocks noGrp="1"/>
          </p:cNvSpPr>
          <p:nvPr>
            <p:ph type="title"/>
          </p:nvPr>
        </p:nvSpPr>
        <p:spPr/>
        <p:txBody>
          <a:bodyPr/>
          <a:lstStyle/>
          <a:p>
            <a:r>
              <a:rPr lang="en-US" dirty="0"/>
              <a:t>Diagnostic Criteria for Complicated Grief</a:t>
            </a:r>
          </a:p>
        </p:txBody>
      </p:sp>
      <p:sp>
        <p:nvSpPr>
          <p:cNvPr id="2" name="Slide Number Placeholder 1">
            <a:extLst>
              <a:ext uri="{FF2B5EF4-FFF2-40B4-BE49-F238E27FC236}">
                <a16:creationId xmlns:a16="http://schemas.microsoft.com/office/drawing/2014/main" id="{9438250A-651D-4A9F-AFF8-D3259BC6AB96}"/>
              </a:ext>
            </a:extLst>
          </p:cNvPr>
          <p:cNvSpPr>
            <a:spLocks noGrp="1"/>
          </p:cNvSpPr>
          <p:nvPr>
            <p:ph type="sldNum" sz="quarter" idx="12"/>
          </p:nvPr>
        </p:nvSpPr>
        <p:spPr/>
        <p:txBody>
          <a:bodyPr/>
          <a:lstStyle/>
          <a:p>
            <a:fld id="{4CE482DC-2269-4F26-9D2A-7E44B1A4CD85}" type="slidenum">
              <a:rPr lang="en-US" smtClean="0"/>
              <a:t>11</a:t>
            </a:fld>
            <a:endParaRPr lang="en-US" dirty="0"/>
          </a:p>
        </p:txBody>
      </p:sp>
    </p:spTree>
    <p:extLst>
      <p:ext uri="{BB962C8B-B14F-4D97-AF65-F5344CB8AC3E}">
        <p14:creationId xmlns:p14="http://schemas.microsoft.com/office/powerpoint/2010/main" val="3696674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41F89-98BE-4C0B-96E2-AFBEA02B2CD4}"/>
              </a:ext>
            </a:extLst>
          </p:cNvPr>
          <p:cNvSpPr>
            <a:spLocks noGrp="1"/>
          </p:cNvSpPr>
          <p:nvPr>
            <p:ph type="title"/>
          </p:nvPr>
        </p:nvSpPr>
        <p:spPr/>
        <p:txBody>
          <a:bodyPr/>
          <a:lstStyle/>
          <a:p>
            <a:r>
              <a:rPr lang="en-US" dirty="0"/>
              <a:t>Complicated Grief in Suicide Loss</a:t>
            </a:r>
          </a:p>
        </p:txBody>
      </p:sp>
      <p:sp>
        <p:nvSpPr>
          <p:cNvPr id="3" name="Content Placeholder 2">
            <a:extLst>
              <a:ext uri="{FF2B5EF4-FFF2-40B4-BE49-F238E27FC236}">
                <a16:creationId xmlns:a16="http://schemas.microsoft.com/office/drawing/2014/main" id="{94DDF5CB-A000-4F2D-961C-FDC32290BF29}"/>
              </a:ext>
            </a:extLst>
          </p:cNvPr>
          <p:cNvSpPr>
            <a:spLocks noGrp="1"/>
          </p:cNvSpPr>
          <p:nvPr>
            <p:ph idx="1"/>
          </p:nvPr>
        </p:nvSpPr>
        <p:spPr>
          <a:xfrm>
            <a:off x="1090300" y="1845734"/>
            <a:ext cx="10058400" cy="4023360"/>
          </a:xfrm>
          <a:solidFill>
            <a:schemeClr val="bg1"/>
          </a:solidFill>
        </p:spPr>
        <p:txBody>
          <a:bodyPr>
            <a:noAutofit/>
          </a:bodyPr>
          <a:lstStyle/>
          <a:p>
            <a:pPr marL="0" indent="0">
              <a:buNone/>
            </a:pPr>
            <a:r>
              <a:rPr lang="en-US" dirty="0"/>
              <a:t>Grief following the loss of a loved one to suicide is often called “complicated” or “complex” because it frequently includes responses and emotions not typically found in other types of loss, and which tend to slow the healing process. These include:</a:t>
            </a:r>
          </a:p>
          <a:p>
            <a:pPr marL="201168" lvl="1" indent="0">
              <a:buNone/>
            </a:pPr>
            <a:endParaRPr lang="en-US" sz="2000" dirty="0"/>
          </a:p>
        </p:txBody>
      </p:sp>
      <p:sp>
        <p:nvSpPr>
          <p:cNvPr id="4" name="Slide Number Placeholder 3">
            <a:extLst>
              <a:ext uri="{FF2B5EF4-FFF2-40B4-BE49-F238E27FC236}">
                <a16:creationId xmlns:a16="http://schemas.microsoft.com/office/drawing/2014/main" id="{7B44E1DC-1957-4C5F-AB3D-F5AECDA42B48}"/>
              </a:ext>
            </a:extLst>
          </p:cNvPr>
          <p:cNvSpPr>
            <a:spLocks noGrp="1"/>
          </p:cNvSpPr>
          <p:nvPr>
            <p:ph type="sldNum" sz="quarter" idx="12"/>
          </p:nvPr>
        </p:nvSpPr>
        <p:spPr/>
        <p:txBody>
          <a:bodyPr/>
          <a:lstStyle/>
          <a:p>
            <a:fld id="{4CE482DC-2269-4F26-9D2A-7E44B1A4CD85}" type="slidenum">
              <a:rPr lang="en-US" smtClean="0"/>
              <a:t>12</a:t>
            </a:fld>
            <a:endParaRPr lang="en-US" dirty="0"/>
          </a:p>
        </p:txBody>
      </p:sp>
      <p:graphicFrame>
        <p:nvGraphicFramePr>
          <p:cNvPr id="5" name="Table 4">
            <a:extLst>
              <a:ext uri="{FF2B5EF4-FFF2-40B4-BE49-F238E27FC236}">
                <a16:creationId xmlns:a16="http://schemas.microsoft.com/office/drawing/2014/main" id="{73D38A3A-5887-4D18-81D3-DC6A615AE934}"/>
              </a:ext>
            </a:extLst>
          </p:cNvPr>
          <p:cNvGraphicFramePr>
            <a:graphicFrameLocks noGrp="1"/>
          </p:cNvGraphicFramePr>
          <p:nvPr>
            <p:extLst>
              <p:ext uri="{D42A27DB-BD31-4B8C-83A1-F6EECF244321}">
                <p14:modId xmlns:p14="http://schemas.microsoft.com/office/powerpoint/2010/main" val="1187211518"/>
              </p:ext>
            </p:extLst>
          </p:nvPr>
        </p:nvGraphicFramePr>
        <p:xfrm>
          <a:off x="2119283" y="2859412"/>
          <a:ext cx="8128000" cy="2578142"/>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294725163"/>
                    </a:ext>
                  </a:extLst>
                </a:gridCol>
                <a:gridCol w="4064000">
                  <a:extLst>
                    <a:ext uri="{9D8B030D-6E8A-4147-A177-3AD203B41FA5}">
                      <a16:colId xmlns:a16="http://schemas.microsoft.com/office/drawing/2014/main" val="213820620"/>
                    </a:ext>
                  </a:extLst>
                </a:gridCol>
              </a:tblGrid>
              <a:tr h="2578142">
                <a:tc>
                  <a:txBody>
                    <a:bodyPr/>
                    <a:lstStyle/>
                    <a:p>
                      <a:pPr marL="800100" lvl="1" indent="-342900">
                        <a:buClr>
                          <a:srgbClr val="0070C0"/>
                        </a:buClr>
                        <a:buFont typeface="Wingdings" panose="05000000000000000000" pitchFamily="2" charset="2"/>
                        <a:buChar char="§"/>
                      </a:pPr>
                      <a:endParaRPr lang="en-US" sz="2000" b="0" dirty="0">
                        <a:solidFill>
                          <a:schemeClr val="tx1"/>
                        </a:solidFill>
                      </a:endParaRPr>
                    </a:p>
                    <a:p>
                      <a:pPr marL="800100" lvl="1" indent="-342900">
                        <a:buClr>
                          <a:srgbClr val="0070C0"/>
                        </a:buClr>
                        <a:buFont typeface="Wingdings" panose="05000000000000000000" pitchFamily="2" charset="2"/>
                        <a:buChar char="§"/>
                      </a:pPr>
                      <a:r>
                        <a:rPr lang="en-US" sz="2000" b="0" dirty="0">
                          <a:solidFill>
                            <a:schemeClr val="tx1"/>
                          </a:solidFill>
                        </a:rPr>
                        <a:t>Shock</a:t>
                      </a:r>
                    </a:p>
                    <a:p>
                      <a:pPr marL="800100" lvl="1" indent="-342900">
                        <a:buClr>
                          <a:srgbClr val="0070C0"/>
                        </a:buClr>
                        <a:buFont typeface="Wingdings" panose="05000000000000000000" pitchFamily="2" charset="2"/>
                        <a:buChar char="§"/>
                      </a:pPr>
                      <a:r>
                        <a:rPr lang="en-US" sz="2000" b="0" dirty="0">
                          <a:solidFill>
                            <a:schemeClr val="tx1"/>
                          </a:solidFill>
                        </a:rPr>
                        <a:t>Confusion</a:t>
                      </a:r>
                    </a:p>
                    <a:p>
                      <a:pPr marL="800100" lvl="1" indent="-342900">
                        <a:buClr>
                          <a:srgbClr val="0070C0"/>
                        </a:buClr>
                        <a:buFont typeface="Wingdings" panose="05000000000000000000" pitchFamily="2" charset="2"/>
                        <a:buChar char="§"/>
                      </a:pPr>
                      <a:r>
                        <a:rPr lang="en-US" sz="2000" b="0" dirty="0">
                          <a:solidFill>
                            <a:schemeClr val="tx1"/>
                          </a:solidFill>
                        </a:rPr>
                        <a:t>Denial</a:t>
                      </a:r>
                    </a:p>
                    <a:p>
                      <a:pPr marL="800100" lvl="1" indent="-342900">
                        <a:buClr>
                          <a:srgbClr val="0070C0"/>
                        </a:buClr>
                        <a:buFont typeface="Wingdings" panose="05000000000000000000" pitchFamily="2" charset="2"/>
                        <a:buChar char="§"/>
                      </a:pPr>
                      <a:r>
                        <a:rPr lang="en-US" sz="2000" b="0" dirty="0">
                          <a:solidFill>
                            <a:schemeClr val="tx1"/>
                          </a:solidFill>
                        </a:rPr>
                        <a:t>Need to understand what happened</a:t>
                      </a:r>
                    </a:p>
                    <a:p>
                      <a:pPr marL="800100" marR="0" lvl="1" indent="-342900" algn="l" defTabSz="914400" rtl="0" eaLnBrk="1" fontAlgn="auto" latinLnBrk="0" hangingPunct="1">
                        <a:lnSpc>
                          <a:spcPct val="100000"/>
                        </a:lnSpc>
                        <a:spcBef>
                          <a:spcPts val="0"/>
                        </a:spcBef>
                        <a:spcAft>
                          <a:spcPts val="0"/>
                        </a:spcAft>
                        <a:buClr>
                          <a:srgbClr val="0070C0"/>
                        </a:buClr>
                        <a:buSzTx/>
                        <a:buFont typeface="Wingdings" panose="05000000000000000000" pitchFamily="2" charset="2"/>
                        <a:buChar char="§"/>
                        <a:tabLst/>
                        <a:defRPr/>
                      </a:pPr>
                      <a:r>
                        <a:rPr lang="en-US" sz="2000" b="0" dirty="0">
                          <a:solidFill>
                            <a:schemeClr val="tx1"/>
                          </a:solidFill>
                        </a:rPr>
                        <a:t>Guilt/responsibility</a:t>
                      </a:r>
                    </a:p>
                    <a:p>
                      <a:pPr lvl="1">
                        <a:buFont typeface="Wingdings" charset="2"/>
                        <a:buChar char="§"/>
                      </a:pPr>
                      <a:endParaRPr lang="en-US" sz="2000" b="0" dirty="0">
                        <a:solidFill>
                          <a:schemeClr val="tx1"/>
                        </a:solidFill>
                      </a:endParaRPr>
                    </a:p>
                  </a:txBody>
                  <a:tcPr>
                    <a:solidFill>
                      <a:schemeClr val="bg1">
                        <a:lumMod val="50000"/>
                        <a:alpha val="20000"/>
                      </a:schemeClr>
                    </a:solidFill>
                  </a:tcPr>
                </a:tc>
                <a:tc>
                  <a:txBody>
                    <a:bodyPr/>
                    <a:lstStyle/>
                    <a:p>
                      <a:pPr marL="800100" lvl="1" indent="-342900">
                        <a:buClr>
                          <a:srgbClr val="0070C0"/>
                        </a:buClr>
                        <a:buFont typeface="Wingdings" panose="05000000000000000000" pitchFamily="2" charset="2"/>
                        <a:buChar char="§"/>
                      </a:pPr>
                      <a:endParaRPr lang="en-US" sz="2000" b="0" dirty="0">
                        <a:solidFill>
                          <a:schemeClr val="tx1"/>
                        </a:solidFill>
                      </a:endParaRPr>
                    </a:p>
                    <a:p>
                      <a:pPr marL="800100" lvl="1" indent="-342900">
                        <a:buClr>
                          <a:srgbClr val="0070C0"/>
                        </a:buClr>
                        <a:buFont typeface="Wingdings" panose="05000000000000000000" pitchFamily="2" charset="2"/>
                        <a:buChar char="§"/>
                      </a:pPr>
                      <a:r>
                        <a:rPr lang="en-US" sz="2000" b="0" dirty="0">
                          <a:solidFill>
                            <a:schemeClr val="tx1"/>
                          </a:solidFill>
                        </a:rPr>
                        <a:t>Rejection/perceived abandonment</a:t>
                      </a:r>
                    </a:p>
                    <a:p>
                      <a:pPr marL="800100" lvl="1" indent="-342900">
                        <a:buClr>
                          <a:srgbClr val="0070C0"/>
                        </a:buClr>
                        <a:buFont typeface="Wingdings" panose="05000000000000000000" pitchFamily="2" charset="2"/>
                        <a:buChar char="§"/>
                      </a:pPr>
                      <a:r>
                        <a:rPr lang="en-US" sz="2000" b="0" dirty="0">
                          <a:solidFill>
                            <a:schemeClr val="tx1"/>
                          </a:solidFill>
                        </a:rPr>
                        <a:t> Anger</a:t>
                      </a:r>
                    </a:p>
                    <a:p>
                      <a:pPr marL="800100" lvl="1" indent="-342900">
                        <a:buClr>
                          <a:srgbClr val="0070C0"/>
                        </a:buClr>
                        <a:buFont typeface="Wingdings" panose="05000000000000000000" pitchFamily="2" charset="2"/>
                        <a:buChar char="§"/>
                      </a:pPr>
                      <a:r>
                        <a:rPr lang="en-US" sz="2000" b="0" dirty="0">
                          <a:solidFill>
                            <a:schemeClr val="tx1"/>
                          </a:solidFill>
                        </a:rPr>
                        <a:t> Stigma</a:t>
                      </a:r>
                    </a:p>
                    <a:p>
                      <a:pPr marL="800100" lvl="1" indent="-342900">
                        <a:buClr>
                          <a:srgbClr val="0070C0"/>
                        </a:buClr>
                        <a:buFont typeface="Wingdings" panose="05000000000000000000" pitchFamily="2" charset="2"/>
                        <a:buChar char="§"/>
                      </a:pPr>
                      <a:r>
                        <a:rPr lang="en-US" sz="2000" b="0" dirty="0">
                          <a:solidFill>
                            <a:schemeClr val="tx1"/>
                          </a:solidFill>
                        </a:rPr>
                        <a:t> Trauma/PTSD</a:t>
                      </a:r>
                    </a:p>
                    <a:p>
                      <a:pPr marL="800100" lvl="1" indent="-342900">
                        <a:buClr>
                          <a:srgbClr val="0070C0"/>
                        </a:buClr>
                        <a:buFont typeface="Wingdings" panose="05000000000000000000" pitchFamily="2" charset="2"/>
                        <a:buChar char="§"/>
                      </a:pPr>
                      <a:r>
                        <a:rPr lang="en-US" sz="2000" b="0" dirty="0">
                          <a:solidFill>
                            <a:schemeClr val="tx1"/>
                          </a:solidFill>
                        </a:rPr>
                        <a:t> Heightened suicide risk</a:t>
                      </a:r>
                      <a:endParaRPr lang="en-US" b="0" dirty="0">
                        <a:solidFill>
                          <a:schemeClr val="tx1"/>
                        </a:solidFill>
                      </a:endParaRPr>
                    </a:p>
                  </a:txBody>
                  <a:tcPr>
                    <a:solidFill>
                      <a:schemeClr val="bg1">
                        <a:lumMod val="50000"/>
                        <a:alpha val="20000"/>
                      </a:schemeClr>
                    </a:solidFill>
                  </a:tcPr>
                </a:tc>
                <a:extLst>
                  <a:ext uri="{0D108BD9-81ED-4DB2-BD59-A6C34878D82A}">
                    <a16:rowId xmlns:a16="http://schemas.microsoft.com/office/drawing/2014/main" val="2495045493"/>
                  </a:ext>
                </a:extLst>
              </a:tr>
            </a:tbl>
          </a:graphicData>
        </a:graphic>
      </p:graphicFrame>
      <p:sp>
        <p:nvSpPr>
          <p:cNvPr id="7" name="Rectangle 6">
            <a:extLst>
              <a:ext uri="{FF2B5EF4-FFF2-40B4-BE49-F238E27FC236}">
                <a16:creationId xmlns:a16="http://schemas.microsoft.com/office/drawing/2014/main" id="{28C410DD-9121-4C48-8569-56F67BFD7A25}"/>
              </a:ext>
            </a:extLst>
          </p:cNvPr>
          <p:cNvSpPr/>
          <p:nvPr/>
        </p:nvSpPr>
        <p:spPr>
          <a:xfrm>
            <a:off x="1154083" y="5545928"/>
            <a:ext cx="10058400" cy="400110"/>
          </a:xfrm>
          <a:prstGeom prst="rect">
            <a:avLst/>
          </a:prstGeom>
        </p:spPr>
        <p:txBody>
          <a:bodyPr wrap="square">
            <a:spAutoFit/>
          </a:bodyPr>
          <a:lstStyle/>
          <a:p>
            <a:r>
              <a:rPr lang="en-US" sz="2000" dirty="0"/>
              <a:t>Have you experienced these or other symptoms of complex grief following your loss?</a:t>
            </a:r>
          </a:p>
        </p:txBody>
      </p:sp>
    </p:spTree>
    <p:extLst>
      <p:ext uri="{BB962C8B-B14F-4D97-AF65-F5344CB8AC3E}">
        <p14:creationId xmlns:p14="http://schemas.microsoft.com/office/powerpoint/2010/main" val="1250664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CC37C-45FE-4895-B6C1-6D0E09949385}"/>
              </a:ext>
            </a:extLst>
          </p:cNvPr>
          <p:cNvSpPr>
            <a:spLocks noGrp="1"/>
          </p:cNvSpPr>
          <p:nvPr>
            <p:ph type="title"/>
          </p:nvPr>
        </p:nvSpPr>
        <p:spPr/>
        <p:txBody>
          <a:bodyPr/>
          <a:lstStyle/>
          <a:p>
            <a:r>
              <a:rPr lang="en-US" dirty="0"/>
              <a:t>About Stigma</a:t>
            </a:r>
          </a:p>
        </p:txBody>
      </p:sp>
      <p:sp>
        <p:nvSpPr>
          <p:cNvPr id="3" name="Content Placeholder 2">
            <a:extLst>
              <a:ext uri="{FF2B5EF4-FFF2-40B4-BE49-F238E27FC236}">
                <a16:creationId xmlns:a16="http://schemas.microsoft.com/office/drawing/2014/main" id="{86845EE5-1122-4B56-80B0-A2711556B3DF}"/>
              </a:ext>
            </a:extLst>
          </p:cNvPr>
          <p:cNvSpPr>
            <a:spLocks noGrp="1"/>
          </p:cNvSpPr>
          <p:nvPr>
            <p:ph idx="1"/>
          </p:nvPr>
        </p:nvSpPr>
        <p:spPr>
          <a:xfrm>
            <a:off x="1154083" y="1737360"/>
            <a:ext cx="10058400" cy="4278825"/>
          </a:xfrm>
        </p:spPr>
        <p:txBody>
          <a:bodyPr>
            <a:normAutofit/>
          </a:bodyPr>
          <a:lstStyle/>
          <a:p>
            <a:pPr marL="0" indent="0">
              <a:lnSpc>
                <a:spcPct val="100000"/>
              </a:lnSpc>
              <a:buNone/>
            </a:pPr>
            <a:r>
              <a:rPr lang="en-US" dirty="0">
                <a:solidFill>
                  <a:schemeClr val="tx1"/>
                </a:solidFill>
              </a:rPr>
              <a:t>Despite scientific evidence indicating a neurobiological basis for mental illness, suicide is still shrouded in stigma. </a:t>
            </a:r>
          </a:p>
          <a:p>
            <a:pPr lvl="1">
              <a:lnSpc>
                <a:spcPct val="110000"/>
              </a:lnSpc>
              <a:spcAft>
                <a:spcPts val="200"/>
              </a:spcAft>
              <a:buFont typeface="Wingdings" panose="05000000000000000000" pitchFamily="2" charset="2"/>
              <a:buChar char="§"/>
            </a:pPr>
            <a:r>
              <a:rPr lang="en-US" sz="2000" dirty="0">
                <a:solidFill>
                  <a:schemeClr val="tx1"/>
                </a:solidFill>
              </a:rPr>
              <a:t> Many people still believe that death by suicide is shameful and/or sinful.  </a:t>
            </a:r>
            <a:br>
              <a:rPr lang="en-US" sz="2000" dirty="0">
                <a:solidFill>
                  <a:schemeClr val="tx1"/>
                </a:solidFill>
              </a:rPr>
            </a:br>
            <a:r>
              <a:rPr lang="en-US" sz="2000" dirty="0">
                <a:solidFill>
                  <a:schemeClr val="tx1"/>
                </a:solidFill>
              </a:rPr>
              <a:t> Some believe it is a sign of weakness, “the coward’s way out.” Others blame a  </a:t>
            </a:r>
          </a:p>
          <a:p>
            <a:pPr marL="201168" lvl="1" indent="0">
              <a:lnSpc>
                <a:spcPct val="110000"/>
              </a:lnSpc>
              <a:spcBef>
                <a:spcPts val="100"/>
              </a:spcBef>
              <a:spcAft>
                <a:spcPts val="100"/>
              </a:spcAft>
              <a:buNone/>
            </a:pPr>
            <a:r>
              <a:rPr lang="en-US" sz="2000" dirty="0">
                <a:solidFill>
                  <a:schemeClr val="tx1"/>
                </a:solidFill>
              </a:rPr>
              <a:t>    sibling, spouse, or others – including providers – for a loved one’s death.</a:t>
            </a:r>
          </a:p>
          <a:p>
            <a:pPr lvl="1">
              <a:lnSpc>
                <a:spcPct val="100000"/>
              </a:lnSpc>
              <a:buFont typeface="Wingdings" panose="05000000000000000000" pitchFamily="2" charset="2"/>
              <a:buChar char="§"/>
            </a:pPr>
            <a:r>
              <a:rPr lang="en-US" sz="2000" dirty="0">
                <a:solidFill>
                  <a:schemeClr val="tx1"/>
                </a:solidFill>
              </a:rPr>
              <a:t> Stigmatization is not helpful to survivors of suicide loss and, in fact, can cause  </a:t>
            </a:r>
            <a:br>
              <a:rPr lang="en-US" sz="2000" dirty="0">
                <a:solidFill>
                  <a:schemeClr val="tx1"/>
                </a:solidFill>
              </a:rPr>
            </a:br>
            <a:r>
              <a:rPr lang="en-US" sz="2000" dirty="0">
                <a:solidFill>
                  <a:schemeClr val="tx1"/>
                </a:solidFill>
              </a:rPr>
              <a:t> further trauma.</a:t>
            </a:r>
          </a:p>
          <a:p>
            <a:pPr lvl="1">
              <a:lnSpc>
                <a:spcPct val="100000"/>
              </a:lnSpc>
              <a:buFont typeface="Wingdings" panose="05000000000000000000" pitchFamily="2" charset="2"/>
              <a:buChar char="§"/>
            </a:pPr>
            <a:r>
              <a:rPr lang="en-US" sz="2000" dirty="0">
                <a:solidFill>
                  <a:schemeClr val="tx1"/>
                </a:solidFill>
              </a:rPr>
              <a:t> Nor is it accurate: Suicide is most often a convergence of multiple factors  </a:t>
            </a:r>
            <a:br>
              <a:rPr lang="en-US" sz="2000" dirty="0">
                <a:solidFill>
                  <a:schemeClr val="tx1"/>
                </a:solidFill>
              </a:rPr>
            </a:br>
            <a:r>
              <a:rPr lang="en-US" sz="2000" dirty="0">
                <a:solidFill>
                  <a:schemeClr val="tx1"/>
                </a:solidFill>
              </a:rPr>
              <a:t> that no one can control. </a:t>
            </a:r>
          </a:p>
          <a:p>
            <a:pPr lvl="1">
              <a:lnSpc>
                <a:spcPct val="100000"/>
              </a:lnSpc>
              <a:buFont typeface="Wingdings" panose="05000000000000000000" pitchFamily="2" charset="2"/>
              <a:buChar char="§"/>
            </a:pPr>
            <a:r>
              <a:rPr lang="en-US" sz="2000" dirty="0">
                <a:solidFill>
                  <a:schemeClr val="tx1"/>
                </a:solidFill>
              </a:rPr>
              <a:t>Therapists are often stigmatized and blamed when a client dies by suicide – in a way that an oncologist who loses a patient to cancer, for example, would not typically experience.</a:t>
            </a:r>
          </a:p>
          <a:p>
            <a:pPr>
              <a:lnSpc>
                <a:spcPct val="100000"/>
              </a:lnSpc>
            </a:pPr>
            <a:endParaRPr lang="en-US" dirty="0"/>
          </a:p>
        </p:txBody>
      </p:sp>
      <p:sp>
        <p:nvSpPr>
          <p:cNvPr id="4" name="Slide Number Placeholder 3">
            <a:extLst>
              <a:ext uri="{FF2B5EF4-FFF2-40B4-BE49-F238E27FC236}">
                <a16:creationId xmlns:a16="http://schemas.microsoft.com/office/drawing/2014/main" id="{4B709EE0-4E1C-4ECD-8FE4-8DC3228E70F6}"/>
              </a:ext>
            </a:extLst>
          </p:cNvPr>
          <p:cNvSpPr>
            <a:spLocks noGrp="1"/>
          </p:cNvSpPr>
          <p:nvPr>
            <p:ph type="sldNum" sz="quarter" idx="12"/>
          </p:nvPr>
        </p:nvSpPr>
        <p:spPr/>
        <p:txBody>
          <a:bodyPr/>
          <a:lstStyle/>
          <a:p>
            <a:fld id="{4CE482DC-2269-4F26-9D2A-7E44B1A4CD85}" type="slidenum">
              <a:rPr lang="en-US" smtClean="0"/>
              <a:t>13</a:t>
            </a:fld>
            <a:endParaRPr lang="en-US" dirty="0"/>
          </a:p>
        </p:txBody>
      </p:sp>
    </p:spTree>
    <p:extLst>
      <p:ext uri="{BB962C8B-B14F-4D97-AF65-F5344CB8AC3E}">
        <p14:creationId xmlns:p14="http://schemas.microsoft.com/office/powerpoint/2010/main" val="1250179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00DBF-80A2-4527-88ED-F98895109487}"/>
              </a:ext>
            </a:extLst>
          </p:cNvPr>
          <p:cNvSpPr>
            <a:spLocks noGrp="1"/>
          </p:cNvSpPr>
          <p:nvPr>
            <p:ph type="title"/>
          </p:nvPr>
        </p:nvSpPr>
        <p:spPr/>
        <p:txBody>
          <a:bodyPr/>
          <a:lstStyle/>
          <a:p>
            <a:r>
              <a:rPr lang="en-US" dirty="0">
                <a:solidFill>
                  <a:schemeClr val="tx1"/>
                </a:solidFill>
              </a:rPr>
              <a:t>On Shame</a:t>
            </a:r>
          </a:p>
        </p:txBody>
      </p:sp>
      <p:sp>
        <p:nvSpPr>
          <p:cNvPr id="3" name="Content Placeholder 2">
            <a:extLst>
              <a:ext uri="{FF2B5EF4-FFF2-40B4-BE49-F238E27FC236}">
                <a16:creationId xmlns:a16="http://schemas.microsoft.com/office/drawing/2014/main" id="{B97EDACC-9B57-45DD-9D1A-F1D3A32C01BF}"/>
              </a:ext>
            </a:extLst>
          </p:cNvPr>
          <p:cNvSpPr>
            <a:spLocks noGrp="1"/>
          </p:cNvSpPr>
          <p:nvPr>
            <p:ph idx="1"/>
          </p:nvPr>
        </p:nvSpPr>
        <p:spPr>
          <a:xfrm>
            <a:off x="1154083" y="1821885"/>
            <a:ext cx="10058400" cy="5087550"/>
          </a:xfrm>
        </p:spPr>
        <p:txBody>
          <a:bodyPr>
            <a:normAutofit fontScale="77500" lnSpcReduction="20000"/>
          </a:bodyPr>
          <a:lstStyle/>
          <a:p>
            <a:r>
              <a:rPr lang="en-US" sz="2600" dirty="0">
                <a:solidFill>
                  <a:schemeClr val="tx1"/>
                </a:solidFill>
              </a:rPr>
              <a:t>“Some studies have explored the </a:t>
            </a:r>
            <a:r>
              <a:rPr lang="en-US" sz="2600" dirty="0" err="1">
                <a:solidFill>
                  <a:schemeClr val="tx1"/>
                </a:solidFill>
              </a:rPr>
              <a:t>ubiquitousness</a:t>
            </a:r>
            <a:r>
              <a:rPr lang="en-US" sz="2600" dirty="0">
                <a:solidFill>
                  <a:schemeClr val="tx1"/>
                </a:solidFill>
              </a:rPr>
              <a:t> with which clinician-survivors are met with judgment and shaming from colleagues. It has been found that clinicians who have not experienced a suicide loss professionally or personally are more likely to assume that there must have been something the treating clinician had done wrong. One way to understand this is to consider the nature of trauma. People involved in the traumatic event, either directly or indirectly (hearing of it, etc.), hold parts of the experience and defend against the emotional enormity of it. Blame, shame, grandiosity, omnipotence, and guilt are often convoluted in the mix. Unbearable feelings are projected or disavowed. Most of us “know” this, but when we are in the midst of it ourselves we can forget.</a:t>
            </a:r>
          </a:p>
          <a:p>
            <a:r>
              <a:rPr lang="en-US" sz="2600" dirty="0">
                <a:solidFill>
                  <a:schemeClr val="tx1"/>
                </a:solidFill>
              </a:rPr>
              <a:t>“When a psychologist-colleague found out that I publicly acknowledged my identity as a suicide [loss] survivor, he … wondered if I were exposing something that “should” be hidden. His sense of hiding was initially justified by the importance of neutral stance and limited self-disclosure. … [H]</a:t>
            </a:r>
            <a:r>
              <a:rPr lang="en-US" sz="2600" dirty="0" err="1">
                <a:solidFill>
                  <a:schemeClr val="tx1"/>
                </a:solidFill>
              </a:rPr>
              <a:t>owever</a:t>
            </a:r>
            <a:r>
              <a:rPr lang="en-US" sz="2600" dirty="0">
                <a:solidFill>
                  <a:schemeClr val="tx1"/>
                </a:solidFill>
              </a:rPr>
              <a:t>, my colleague came to realize that he felt anxious and even dissociated when hearing about my experiences. His shaming reaction toward me was a coping mechanism for his anxieties.</a:t>
            </a:r>
            <a:br>
              <a:rPr lang="en-US" sz="2600" dirty="0">
                <a:solidFill>
                  <a:schemeClr val="tx1"/>
                </a:solidFill>
              </a:rPr>
            </a:br>
            <a:br>
              <a:rPr lang="en-US" sz="2600" dirty="0">
                <a:solidFill>
                  <a:schemeClr val="tx1"/>
                </a:solidFill>
              </a:rPr>
            </a:br>
            <a:r>
              <a:rPr lang="en-US" sz="2600" dirty="0">
                <a:solidFill>
                  <a:schemeClr val="tx1"/>
                </a:solidFill>
              </a:rPr>
              <a:t>“Another colleague responded quite differently to finding out about my public acknowledgment as a suicide survivor. Her response: </a:t>
            </a:r>
            <a:r>
              <a:rPr lang="en-US" sz="2600" i="1" dirty="0">
                <a:solidFill>
                  <a:schemeClr val="tx1"/>
                </a:solidFill>
              </a:rPr>
              <a:t>There but before the grace of God go I</a:t>
            </a:r>
            <a:r>
              <a:rPr lang="en-US" sz="2600" dirty="0">
                <a:solidFill>
                  <a:schemeClr val="tx1"/>
                </a:solidFill>
              </a:rPr>
              <a:t>. …”</a:t>
            </a:r>
          </a:p>
          <a:p>
            <a:pPr marL="1471400" lvl="8" indent="0">
              <a:buNone/>
            </a:pPr>
            <a:r>
              <a:rPr lang="en-US" sz="2600" dirty="0">
                <a:solidFill>
                  <a:schemeClr val="tx1"/>
                </a:solidFill>
              </a:rPr>
              <a:t>                                                                                                       -- Margaret Clausen, PsyD</a:t>
            </a:r>
          </a:p>
          <a:p>
            <a:endParaRPr lang="en-US" dirty="0"/>
          </a:p>
        </p:txBody>
      </p:sp>
      <p:sp>
        <p:nvSpPr>
          <p:cNvPr id="4" name="Slide Number Placeholder 3">
            <a:extLst>
              <a:ext uri="{FF2B5EF4-FFF2-40B4-BE49-F238E27FC236}">
                <a16:creationId xmlns:a16="http://schemas.microsoft.com/office/drawing/2014/main" id="{C60C731B-097B-4C6F-B745-5EEFC5C2F631}"/>
              </a:ext>
            </a:extLst>
          </p:cNvPr>
          <p:cNvSpPr>
            <a:spLocks noGrp="1"/>
          </p:cNvSpPr>
          <p:nvPr>
            <p:ph type="sldNum" sz="quarter" idx="12"/>
          </p:nvPr>
        </p:nvSpPr>
        <p:spPr/>
        <p:txBody>
          <a:bodyPr/>
          <a:lstStyle/>
          <a:p>
            <a:fld id="{4CE482DC-2269-4F26-9D2A-7E44B1A4CD85}" type="slidenum">
              <a:rPr lang="en-US" smtClean="0"/>
              <a:t>14</a:t>
            </a:fld>
            <a:endParaRPr lang="en-US" dirty="0"/>
          </a:p>
        </p:txBody>
      </p:sp>
    </p:spTree>
    <p:extLst>
      <p:ext uri="{BB962C8B-B14F-4D97-AF65-F5344CB8AC3E}">
        <p14:creationId xmlns:p14="http://schemas.microsoft.com/office/powerpoint/2010/main" val="1408128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Words Are Important</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dirty="0">
                <a:solidFill>
                  <a:schemeClr val="tx1"/>
                </a:solidFill>
              </a:rPr>
              <a:t>   As you may have noticed, the phrase “committed suicide” is not used here. That is because     </a:t>
            </a:r>
            <a:br>
              <a:rPr lang="en-US" dirty="0">
                <a:solidFill>
                  <a:schemeClr val="tx1"/>
                </a:solidFill>
              </a:rPr>
            </a:br>
            <a:r>
              <a:rPr lang="en-US" dirty="0">
                <a:solidFill>
                  <a:schemeClr val="tx1"/>
                </a:solidFill>
              </a:rPr>
              <a:t>   the word “commit” often has a negative connotation: One commits a crime or </a:t>
            </a:r>
            <a:r>
              <a:rPr lang="en-US" i="1" dirty="0">
                <a:solidFill>
                  <a:schemeClr val="tx1"/>
                </a:solidFill>
              </a:rPr>
              <a:t>commits</a:t>
            </a:r>
            <a:r>
              <a:rPr lang="en-US" dirty="0">
                <a:solidFill>
                  <a:schemeClr val="tx1"/>
                </a:solidFill>
              </a:rPr>
              <a:t> a sin.   </a:t>
            </a:r>
            <a:br>
              <a:rPr lang="en-US" dirty="0">
                <a:solidFill>
                  <a:schemeClr val="tx1"/>
                </a:solidFill>
              </a:rPr>
            </a:br>
            <a:r>
              <a:rPr lang="en-US" dirty="0">
                <a:solidFill>
                  <a:schemeClr val="tx1"/>
                </a:solidFill>
              </a:rPr>
              <a:t>   One is </a:t>
            </a:r>
            <a:r>
              <a:rPr lang="en-US" i="1" dirty="0">
                <a:solidFill>
                  <a:schemeClr val="tx1"/>
                </a:solidFill>
              </a:rPr>
              <a:t>committed</a:t>
            </a:r>
            <a:r>
              <a:rPr lang="en-US" dirty="0">
                <a:solidFill>
                  <a:schemeClr val="tx1"/>
                </a:solidFill>
              </a:rPr>
              <a:t> to a psychiatric ward.</a:t>
            </a:r>
          </a:p>
          <a:p>
            <a:pPr>
              <a:buFont typeface="Wingdings" panose="05000000000000000000" pitchFamily="2" charset="2"/>
              <a:buChar char="§"/>
            </a:pPr>
            <a:r>
              <a:rPr lang="en-US" dirty="0">
                <a:solidFill>
                  <a:schemeClr val="tx1"/>
                </a:solidFill>
              </a:rPr>
              <a:t>   </a:t>
            </a:r>
            <a:r>
              <a:rPr lang="en-US" dirty="0" err="1">
                <a:solidFill>
                  <a:schemeClr val="tx1"/>
                </a:solidFill>
              </a:rPr>
              <a:t>Suicidologists</a:t>
            </a:r>
            <a:r>
              <a:rPr lang="en-US" dirty="0">
                <a:solidFill>
                  <a:schemeClr val="tx1"/>
                </a:solidFill>
              </a:rPr>
              <a:t> recommend using phrases such as “took their own life” or “died by suicide.”</a:t>
            </a:r>
          </a:p>
          <a:p>
            <a:pPr>
              <a:buFont typeface="Wingdings" panose="05000000000000000000" pitchFamily="2" charset="2"/>
              <a:buChar char="§"/>
            </a:pPr>
            <a:r>
              <a:rPr lang="en-US" dirty="0">
                <a:solidFill>
                  <a:schemeClr val="tx1"/>
                </a:solidFill>
              </a:rPr>
              <a:t>   To some individuals, dying of suicide is kin to succumbing to a disease. Others have a    </a:t>
            </a:r>
            <a:br>
              <a:rPr lang="en-US" dirty="0">
                <a:solidFill>
                  <a:schemeClr val="tx1"/>
                </a:solidFill>
              </a:rPr>
            </a:br>
            <a:r>
              <a:rPr lang="en-US" dirty="0">
                <a:solidFill>
                  <a:schemeClr val="tx1"/>
                </a:solidFill>
              </a:rPr>
              <a:t>    spiritual/religious response. To still others it is the convergence of multiple elements that may, </a:t>
            </a:r>
            <a:br>
              <a:rPr lang="en-US" dirty="0">
                <a:solidFill>
                  <a:schemeClr val="tx1"/>
                </a:solidFill>
              </a:rPr>
            </a:br>
            <a:r>
              <a:rPr lang="en-US" dirty="0">
                <a:solidFill>
                  <a:schemeClr val="tx1"/>
                </a:solidFill>
              </a:rPr>
              <a:t>    include, in part, genetics, environment/culture, trauma, and/or situational factors.</a:t>
            </a:r>
          </a:p>
          <a:p>
            <a:pPr>
              <a:buFont typeface="Wingdings" panose="05000000000000000000" pitchFamily="2" charset="2"/>
              <a:buChar char="§"/>
            </a:pPr>
            <a:r>
              <a:rPr lang="en-US" dirty="0">
                <a:solidFill>
                  <a:schemeClr val="tx1"/>
                </a:solidFill>
              </a:rPr>
              <a:t>    The “trigger” is not the same as the “cause.” Sometimes an event that would otherwise be   </a:t>
            </a:r>
            <a:br>
              <a:rPr lang="en-US" dirty="0">
                <a:solidFill>
                  <a:schemeClr val="tx1"/>
                </a:solidFill>
              </a:rPr>
            </a:br>
            <a:r>
              <a:rPr lang="en-US" dirty="0">
                <a:solidFill>
                  <a:schemeClr val="tx1"/>
                </a:solidFill>
              </a:rPr>
              <a:t>     trivial and ignored may prove to be “one stressor too many,” triggering someone to end their   </a:t>
            </a:r>
            <a:br>
              <a:rPr lang="en-US" dirty="0">
                <a:solidFill>
                  <a:schemeClr val="tx1"/>
                </a:solidFill>
              </a:rPr>
            </a:br>
            <a:r>
              <a:rPr lang="en-US" dirty="0">
                <a:solidFill>
                  <a:schemeClr val="tx1"/>
                </a:solidFill>
              </a:rPr>
              <a:t>     life. It’s important to recognize that underlying the triggers is a convergence of multiple </a:t>
            </a:r>
            <a:br>
              <a:rPr lang="en-US" dirty="0">
                <a:solidFill>
                  <a:schemeClr val="tx1"/>
                </a:solidFill>
              </a:rPr>
            </a:br>
            <a:r>
              <a:rPr lang="en-US" dirty="0">
                <a:solidFill>
                  <a:schemeClr val="tx1"/>
                </a:solidFill>
              </a:rPr>
              <a:t>     factors, which usually involve chronic, cumulative, and painful struggle.</a:t>
            </a:r>
          </a:p>
          <a:p>
            <a:pPr marL="0" indent="0">
              <a:buNone/>
            </a:pPr>
            <a:r>
              <a:rPr lang="en-US" dirty="0">
                <a:solidFill>
                  <a:srgbClr val="92D050"/>
                </a:solidFill>
              </a:rPr>
              <a:t> </a:t>
            </a:r>
          </a:p>
        </p:txBody>
      </p:sp>
      <p:sp>
        <p:nvSpPr>
          <p:cNvPr id="4" name="Slide Number Placeholder 3">
            <a:extLst>
              <a:ext uri="{FF2B5EF4-FFF2-40B4-BE49-F238E27FC236}">
                <a16:creationId xmlns:a16="http://schemas.microsoft.com/office/drawing/2014/main" id="{7CFEF0F5-9D2B-48FA-80ED-E3C6E1FA2F58}"/>
              </a:ext>
            </a:extLst>
          </p:cNvPr>
          <p:cNvSpPr>
            <a:spLocks noGrp="1"/>
          </p:cNvSpPr>
          <p:nvPr>
            <p:ph type="sldNum" sz="quarter" idx="12"/>
          </p:nvPr>
        </p:nvSpPr>
        <p:spPr/>
        <p:txBody>
          <a:bodyPr/>
          <a:lstStyle/>
          <a:p>
            <a:fld id="{4CE482DC-2269-4F26-9D2A-7E44B1A4CD85}" type="slidenum">
              <a:rPr lang="en-US" smtClean="0"/>
              <a:t>15</a:t>
            </a:fld>
            <a:endParaRPr lang="en-US" dirty="0"/>
          </a:p>
        </p:txBody>
      </p:sp>
    </p:spTree>
    <p:extLst>
      <p:ext uri="{BB962C8B-B14F-4D97-AF65-F5344CB8AC3E}">
        <p14:creationId xmlns:p14="http://schemas.microsoft.com/office/powerpoint/2010/main" val="2096806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569B0-F15E-4473-BF59-B6A8DFC98818}"/>
              </a:ext>
            </a:extLst>
          </p:cNvPr>
          <p:cNvSpPr>
            <a:spLocks noGrp="1"/>
          </p:cNvSpPr>
          <p:nvPr>
            <p:ph type="title"/>
          </p:nvPr>
        </p:nvSpPr>
        <p:spPr/>
        <p:txBody>
          <a:bodyPr/>
          <a:lstStyle/>
          <a:p>
            <a:r>
              <a:rPr lang="en-US" dirty="0">
                <a:solidFill>
                  <a:schemeClr val="tx1"/>
                </a:solidFill>
              </a:rPr>
              <a:t>Clinical Perspectives</a:t>
            </a:r>
          </a:p>
        </p:txBody>
      </p:sp>
      <p:sp>
        <p:nvSpPr>
          <p:cNvPr id="3" name="Content Placeholder 2">
            <a:extLst>
              <a:ext uri="{FF2B5EF4-FFF2-40B4-BE49-F238E27FC236}">
                <a16:creationId xmlns:a16="http://schemas.microsoft.com/office/drawing/2014/main" id="{69EC48B9-AFFF-4937-A4F5-35ABD4200A7C}"/>
              </a:ext>
            </a:extLst>
          </p:cNvPr>
          <p:cNvSpPr>
            <a:spLocks noGrp="1"/>
          </p:cNvSpPr>
          <p:nvPr>
            <p:ph idx="1"/>
          </p:nvPr>
        </p:nvSpPr>
        <p:spPr/>
        <p:txBody>
          <a:bodyPr>
            <a:normAutofit/>
          </a:bodyPr>
          <a:lstStyle/>
          <a:p>
            <a:pPr lvl="1">
              <a:buClr>
                <a:srgbClr val="0070C0"/>
              </a:buClr>
              <a:buFont typeface="Wingdings" panose="05000000000000000000" pitchFamily="2" charset="2"/>
              <a:buChar char="§"/>
            </a:pPr>
            <a:r>
              <a:rPr lang="en-US" sz="2000" dirty="0">
                <a:solidFill>
                  <a:schemeClr val="tx1"/>
                </a:solidFill>
              </a:rPr>
              <a:t>Dozens of theories addressing the suicide exist within broad categories such as biological, psychological, and sociological.</a:t>
            </a:r>
          </a:p>
          <a:p>
            <a:pPr lvl="1">
              <a:buClr>
                <a:srgbClr val="0070C0"/>
              </a:buClr>
              <a:buFont typeface="Wingdings" panose="05000000000000000000" pitchFamily="2" charset="2"/>
              <a:buChar char="§"/>
            </a:pPr>
            <a:r>
              <a:rPr lang="en-US" sz="2000" dirty="0">
                <a:solidFill>
                  <a:schemeClr val="tx1"/>
                </a:solidFill>
              </a:rPr>
              <a:t>Psychological theories attempting to address suicide range from esoterically psychoanalytic formulations to strictly behavioral conceptualizations -- and everything in between.</a:t>
            </a:r>
          </a:p>
          <a:p>
            <a:pPr lvl="1">
              <a:buClr>
                <a:srgbClr val="0070C0"/>
              </a:buClr>
              <a:buFont typeface="Wingdings" panose="05000000000000000000" pitchFamily="2" charset="2"/>
              <a:buChar char="§"/>
            </a:pPr>
            <a:r>
              <a:rPr lang="en-US" sz="2000" dirty="0">
                <a:solidFill>
                  <a:schemeClr val="tx1"/>
                </a:solidFill>
              </a:rPr>
              <a:t>They are only theories – none of which can completely explain or perfectly predict suicide.</a:t>
            </a:r>
            <a:endParaRPr lang="en-US" sz="2000" dirty="0">
              <a:solidFill>
                <a:schemeClr val="accent1"/>
              </a:solidFill>
            </a:endParaRPr>
          </a:p>
          <a:p>
            <a:pPr lvl="1">
              <a:buClr>
                <a:srgbClr val="0070C0"/>
              </a:buClr>
              <a:buFont typeface="Wingdings" panose="05000000000000000000" pitchFamily="2" charset="2"/>
              <a:buChar char="§"/>
            </a:pPr>
            <a:r>
              <a:rPr lang="en-US" sz="2000" dirty="0">
                <a:solidFill>
                  <a:schemeClr val="tx1"/>
                </a:solidFill>
              </a:rPr>
              <a:t>We do not fully comprehend what causes suicide, nor do we completely understand how to prevent it.</a:t>
            </a:r>
          </a:p>
          <a:p>
            <a:pPr lvl="1">
              <a:buClr>
                <a:srgbClr val="0070C0"/>
              </a:buClr>
              <a:buFont typeface="Wingdings" panose="05000000000000000000" pitchFamily="2" charset="2"/>
              <a:buChar char="§"/>
            </a:pPr>
            <a:r>
              <a:rPr lang="en-US" sz="2000" dirty="0">
                <a:solidFill>
                  <a:schemeClr val="tx1"/>
                </a:solidFill>
              </a:rPr>
              <a:t>While prevention of all suicide is a worthy goal, the daily reality for most clinicians is that some mental illness can prove terminal – despite supportive and well-informed clinical care. </a:t>
            </a:r>
          </a:p>
          <a:p>
            <a:pPr lvl="1">
              <a:buClr>
                <a:srgbClr val="0070C0"/>
              </a:buClr>
              <a:buFont typeface="Wingdings" panose="05000000000000000000" pitchFamily="2" charset="2"/>
              <a:buChar char="§"/>
            </a:pPr>
            <a:r>
              <a:rPr lang="en-US" sz="2000" dirty="0">
                <a:solidFill>
                  <a:schemeClr val="tx1"/>
                </a:solidFill>
              </a:rPr>
              <a:t>Have you found any theories helpful, or unhelpful, in grappling with suicide?</a:t>
            </a:r>
          </a:p>
        </p:txBody>
      </p:sp>
      <p:sp>
        <p:nvSpPr>
          <p:cNvPr id="4" name="Slide Number Placeholder 3">
            <a:extLst>
              <a:ext uri="{FF2B5EF4-FFF2-40B4-BE49-F238E27FC236}">
                <a16:creationId xmlns:a16="http://schemas.microsoft.com/office/drawing/2014/main" id="{7D2F523B-B068-4EB1-8151-4052467A78AE}"/>
              </a:ext>
            </a:extLst>
          </p:cNvPr>
          <p:cNvSpPr>
            <a:spLocks noGrp="1"/>
          </p:cNvSpPr>
          <p:nvPr>
            <p:ph type="sldNum" sz="quarter" idx="12"/>
          </p:nvPr>
        </p:nvSpPr>
        <p:spPr/>
        <p:txBody>
          <a:bodyPr/>
          <a:lstStyle/>
          <a:p>
            <a:fld id="{4CE482DC-2269-4F26-9D2A-7E44B1A4CD85}" type="slidenum">
              <a:rPr lang="en-US" smtClean="0"/>
              <a:t>16</a:t>
            </a:fld>
            <a:endParaRPr lang="en-US" dirty="0"/>
          </a:p>
        </p:txBody>
      </p:sp>
    </p:spTree>
    <p:extLst>
      <p:ext uri="{BB962C8B-B14F-4D97-AF65-F5344CB8AC3E}">
        <p14:creationId xmlns:p14="http://schemas.microsoft.com/office/powerpoint/2010/main" val="3636130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CC620-2B18-4D1F-864E-33830D1AF664}"/>
              </a:ext>
            </a:extLst>
          </p:cNvPr>
          <p:cNvSpPr>
            <a:spLocks noGrp="1"/>
          </p:cNvSpPr>
          <p:nvPr>
            <p:ph type="title"/>
          </p:nvPr>
        </p:nvSpPr>
        <p:spPr/>
        <p:txBody>
          <a:bodyPr/>
          <a:lstStyle/>
          <a:p>
            <a:r>
              <a:rPr lang="en-US" dirty="0"/>
              <a:t>Selected Resources</a:t>
            </a:r>
          </a:p>
        </p:txBody>
      </p:sp>
      <p:sp>
        <p:nvSpPr>
          <p:cNvPr id="3" name="Content Placeholder 2">
            <a:extLst>
              <a:ext uri="{FF2B5EF4-FFF2-40B4-BE49-F238E27FC236}">
                <a16:creationId xmlns:a16="http://schemas.microsoft.com/office/drawing/2014/main" id="{81A33132-52B6-4310-9E1A-326B9B95AE48}"/>
              </a:ext>
            </a:extLst>
          </p:cNvPr>
          <p:cNvSpPr>
            <a:spLocks noGrp="1"/>
          </p:cNvSpPr>
          <p:nvPr>
            <p:ph idx="1"/>
          </p:nvPr>
        </p:nvSpPr>
        <p:spPr>
          <a:xfrm>
            <a:off x="1097280" y="2000272"/>
            <a:ext cx="10227745" cy="4642075"/>
          </a:xfrm>
        </p:spPr>
        <p:txBody>
          <a:bodyPr>
            <a:normAutofit fontScale="25000" lnSpcReduction="20000"/>
          </a:bodyPr>
          <a:lstStyle/>
          <a:p>
            <a:pPr lvl="1" fontAlgn="base">
              <a:spcBef>
                <a:spcPts val="1000"/>
              </a:spcBef>
              <a:spcAft>
                <a:spcPts val="100"/>
              </a:spcAft>
              <a:buFont typeface="Wingdings" panose="05000000000000000000" pitchFamily="2" charset="2"/>
              <a:buChar char="§"/>
            </a:pPr>
            <a:r>
              <a:rPr lang="en-US" sz="7800" dirty="0">
                <a:solidFill>
                  <a:schemeClr val="tx1"/>
                </a:solidFill>
                <a:cs typeface="Arial" panose="020B0604020202020204" pitchFamily="34" charset="0"/>
              </a:rPr>
              <a:t> </a:t>
            </a:r>
            <a:r>
              <a:rPr lang="en-US" sz="8000" dirty="0">
                <a:solidFill>
                  <a:schemeClr val="tx1"/>
                </a:solidFill>
                <a:cs typeface="Arial" panose="020B0604020202020204" pitchFamily="34" charset="0"/>
              </a:rPr>
              <a:t>Clinicians as Survivors of Suicide: Annotations of Selected References</a:t>
            </a:r>
            <a:br>
              <a:rPr lang="en-US" sz="8000" dirty="0">
                <a:solidFill>
                  <a:schemeClr val="tx1"/>
                </a:solidFill>
                <a:cs typeface="Arial" panose="020B0604020202020204" pitchFamily="34" charset="0"/>
              </a:rPr>
            </a:br>
            <a:r>
              <a:rPr lang="en-US" sz="8000" dirty="0">
                <a:solidFill>
                  <a:schemeClr val="tx1"/>
                </a:solidFill>
                <a:cs typeface="Arial" panose="020B0604020202020204" pitchFamily="34" charset="0"/>
              </a:rPr>
              <a:t> </a:t>
            </a:r>
            <a:r>
              <a:rPr lang="en-US" sz="8000" dirty="0">
                <a:solidFill>
                  <a:srgbClr val="1155CC"/>
                </a:solidFill>
                <a:cs typeface="Arial" panose="020B0604020202020204" pitchFamily="34" charset="0"/>
                <a:hlinkClick r:id="rId3">
                  <a:extLst>
                    <a:ext uri="{A12FA001-AC4F-418D-AE19-62706E023703}">
                      <ahyp:hlinkClr xmlns:ahyp="http://schemas.microsoft.com/office/drawing/2018/hyperlinkcolor" val="tx"/>
                    </a:ext>
                  </a:extLst>
                </a:hlinkClick>
              </a:rPr>
              <a:t>http://pages.iu.edu/~jmcintos/annotations.htm</a:t>
            </a:r>
            <a:endParaRPr lang="en-US" sz="8000" dirty="0">
              <a:solidFill>
                <a:srgbClr val="1155CC"/>
              </a:solidFill>
              <a:cs typeface="Arial" panose="020B0604020202020204" pitchFamily="34" charset="0"/>
            </a:endParaRPr>
          </a:p>
          <a:p>
            <a:pPr lvl="1" fontAlgn="base">
              <a:spcBef>
                <a:spcPts val="1000"/>
              </a:spcBef>
              <a:spcAft>
                <a:spcPts val="100"/>
              </a:spcAft>
              <a:buFont typeface="Wingdings" panose="05000000000000000000" pitchFamily="2" charset="2"/>
              <a:buChar char="§"/>
            </a:pPr>
            <a:r>
              <a:rPr lang="en-US" sz="8000" dirty="0">
                <a:solidFill>
                  <a:schemeClr val="tx1"/>
                </a:solidFill>
              </a:rPr>
              <a:t>Clinicians Who Lose Relatives to Suicide</a:t>
            </a:r>
            <a:br>
              <a:rPr lang="en-US" sz="8000" dirty="0"/>
            </a:br>
            <a:r>
              <a:rPr lang="en-US" sz="8000" dirty="0">
                <a:solidFill>
                  <a:srgbClr val="1155CC"/>
                </a:solidFill>
                <a:cs typeface="Arial" panose="020B0604020202020204" pitchFamily="34" charset="0"/>
                <a:hlinkClick r:id="rId4">
                  <a:extLst>
                    <a:ext uri="{A12FA001-AC4F-418D-AE19-62706E023703}">
                      <ahyp:hlinkClr xmlns:ahyp="http://schemas.microsoft.com/office/drawing/2018/hyperlinkcolor" val="tx"/>
                    </a:ext>
                  </a:extLst>
                </a:hlinkClick>
              </a:rPr>
              <a:t>http://www.suicidefindinghope.com/content/clinicians_as_family_survivors_1</a:t>
            </a:r>
            <a:endParaRPr lang="en-US" sz="8000" dirty="0">
              <a:solidFill>
                <a:srgbClr val="1155CC"/>
              </a:solidFill>
              <a:cs typeface="Arial" panose="020B0604020202020204" pitchFamily="34" charset="0"/>
            </a:endParaRPr>
          </a:p>
          <a:p>
            <a:pPr lvl="1" fontAlgn="base">
              <a:lnSpc>
                <a:spcPct val="100000"/>
              </a:lnSpc>
              <a:spcBef>
                <a:spcPts val="800"/>
              </a:spcBef>
              <a:spcAft>
                <a:spcPts val="100"/>
              </a:spcAft>
              <a:buFont typeface="Wingdings" panose="05000000000000000000" pitchFamily="2" charset="2"/>
              <a:buChar char="§"/>
            </a:pPr>
            <a:r>
              <a:rPr lang="en-US" altLang="en-US" sz="8000" dirty="0">
                <a:solidFill>
                  <a:schemeClr val="tx1"/>
                </a:solidFill>
                <a:cs typeface="Arial" panose="020B0604020202020204" pitchFamily="34" charset="0"/>
              </a:rPr>
              <a:t>The Empty Promise of Suicide Prevention </a:t>
            </a:r>
            <a:br>
              <a:rPr lang="en-US" altLang="en-US" sz="8000" dirty="0">
                <a:solidFill>
                  <a:schemeClr val="tx1"/>
                </a:solidFill>
                <a:cs typeface="Arial" panose="020B0604020202020204" pitchFamily="34" charset="0"/>
              </a:rPr>
            </a:br>
            <a:r>
              <a:rPr lang="en-US" altLang="en-US" sz="8000" dirty="0">
                <a:solidFill>
                  <a:srgbClr val="1155CC"/>
                </a:solidFill>
                <a:cs typeface="Arial" panose="020B0604020202020204" pitchFamily="34" charset="0"/>
                <a:hlinkClick r:id="rId5">
                  <a:extLst>
                    <a:ext uri="{A12FA001-AC4F-418D-AE19-62706E023703}">
                      <ahyp:hlinkClr xmlns:ahyp="http://schemas.microsoft.com/office/drawing/2018/hyperlinkcolor" val="tx"/>
                    </a:ext>
                  </a:extLst>
                </a:hlinkClick>
              </a:rPr>
              <a:t>https://www.nytimes.com/2019/04/26/opinion/sunday/suicide-prevention.html</a:t>
            </a:r>
            <a:endParaRPr lang="en-US" sz="8000" dirty="0">
              <a:solidFill>
                <a:srgbClr val="1155CC"/>
              </a:solidFill>
              <a:cs typeface="Arial" panose="020B0604020202020204" pitchFamily="34" charset="0"/>
            </a:endParaRPr>
          </a:p>
          <a:p>
            <a:pPr lvl="1" eaLnBrk="0" fontAlgn="base" hangingPunct="0">
              <a:lnSpc>
                <a:spcPct val="100000"/>
              </a:lnSpc>
              <a:spcBef>
                <a:spcPts val="800"/>
              </a:spcBef>
              <a:spcAft>
                <a:spcPts val="100"/>
              </a:spcAft>
              <a:buClr>
                <a:srgbClr val="00B0F0"/>
              </a:buClr>
              <a:buFont typeface="Wingdings" panose="05000000000000000000" pitchFamily="2" charset="2"/>
              <a:buChar char="§"/>
            </a:pPr>
            <a:r>
              <a:rPr lang="en-US" sz="8000" dirty="0">
                <a:solidFill>
                  <a:schemeClr val="tx1"/>
                </a:solidFill>
                <a:cs typeface="Arial" panose="020B0604020202020204" pitchFamily="34" charset="0"/>
              </a:rPr>
              <a:t>Esti</a:t>
            </a:r>
            <a:r>
              <a:rPr lang="en-US" sz="8000" dirty="0">
                <a:solidFill>
                  <a:schemeClr val="tx1"/>
                </a:solidFill>
              </a:rPr>
              <a:t>mating the Population of Survivors of Suicide: Seeking an Evidence Base</a:t>
            </a:r>
          </a:p>
          <a:p>
            <a:pPr marL="384048" lvl="2" indent="0" eaLnBrk="0" fontAlgn="base" hangingPunct="0">
              <a:lnSpc>
                <a:spcPct val="100000"/>
              </a:lnSpc>
              <a:spcBef>
                <a:spcPts val="800"/>
              </a:spcBef>
              <a:spcAft>
                <a:spcPts val="100"/>
              </a:spcAft>
              <a:buClr>
                <a:srgbClr val="00B0F0"/>
              </a:buClr>
              <a:buNone/>
            </a:pPr>
            <a:r>
              <a:rPr lang="en-US" sz="8000" dirty="0">
                <a:solidFill>
                  <a:srgbClr val="1155CC"/>
                </a:solidFill>
                <a:cs typeface="Arial" panose="020B0604020202020204" pitchFamily="34" charset="0"/>
                <a:hlinkClick r:id="rId6">
                  <a:extLst>
                    <a:ext uri="{A12FA001-AC4F-418D-AE19-62706E023703}">
                      <ahyp:hlinkClr xmlns:ahyp="http://schemas.microsoft.com/office/drawing/2018/hyperlinkcolor" val="tx"/>
                    </a:ext>
                  </a:extLst>
                </a:hlinkClick>
              </a:rPr>
              <a:t>https://www.suicidology.org/Portals/14/docs/PreventionCourse/Readings/Week%2012%20Reading s/Berman-2011-Suicide_and_Life-Threatening_Behavior.pdf?ver=2016-06-27-143359-673</a:t>
            </a:r>
            <a:endParaRPr lang="en-US" altLang="en-US" sz="8000" dirty="0">
              <a:solidFill>
                <a:srgbClr val="1155CC"/>
              </a:solidFill>
              <a:cs typeface="Arial" panose="020B0604020202020204" pitchFamily="34" charset="0"/>
            </a:endParaRPr>
          </a:p>
          <a:p>
            <a:pPr lvl="1">
              <a:spcBef>
                <a:spcPts val="800"/>
              </a:spcBef>
              <a:spcAft>
                <a:spcPts val="100"/>
              </a:spcAft>
              <a:buFont typeface="Wingdings" panose="05000000000000000000" pitchFamily="2" charset="2"/>
              <a:buChar char="§"/>
            </a:pPr>
            <a:r>
              <a:rPr lang="en-US" sz="8000" dirty="0">
                <a:solidFill>
                  <a:srgbClr val="222222"/>
                </a:solidFill>
                <a:cs typeface="Arial" panose="020B0604020202020204" pitchFamily="34" charset="0"/>
              </a:rPr>
              <a:t> </a:t>
            </a:r>
            <a:r>
              <a:rPr lang="en-US" sz="8000" dirty="0">
                <a:solidFill>
                  <a:schemeClr val="tx1"/>
                </a:solidFill>
              </a:rPr>
              <a:t>How Patient Suicide Affects Psychiatrists</a:t>
            </a:r>
            <a:br>
              <a:rPr lang="en-US" sz="8000" dirty="0"/>
            </a:br>
            <a:r>
              <a:rPr lang="en-US" sz="8000" dirty="0"/>
              <a:t> </a:t>
            </a:r>
            <a:r>
              <a:rPr lang="en-US" sz="8000" dirty="0">
                <a:solidFill>
                  <a:srgbClr val="1155CC"/>
                </a:solidFill>
                <a:cs typeface="Arial" panose="020B0604020202020204" pitchFamily="34" charset="0"/>
                <a:hlinkClick r:id="rId7">
                  <a:extLst>
                    <a:ext uri="{A12FA001-AC4F-418D-AE19-62706E023703}">
                      <ahyp:hlinkClr xmlns:ahyp="http://schemas.microsoft.com/office/drawing/2018/hyperlinkcolor" val="tx"/>
                    </a:ext>
                  </a:extLst>
                </a:hlinkClick>
              </a:rPr>
              <a:t>https://www.theatlantic.com/health/archive/2015/01/how-patient-suicide-affects-  </a:t>
            </a:r>
            <a:br>
              <a:rPr lang="en-US" sz="8000" dirty="0">
                <a:solidFill>
                  <a:srgbClr val="1155CC"/>
                </a:solidFill>
                <a:cs typeface="Arial" panose="020B0604020202020204" pitchFamily="34" charset="0"/>
                <a:hlinkClick r:id="rId7">
                  <a:extLst>
                    <a:ext uri="{A12FA001-AC4F-418D-AE19-62706E023703}">
                      <ahyp:hlinkClr xmlns:ahyp="http://schemas.microsoft.com/office/drawing/2018/hyperlinkcolor" val="tx"/>
                    </a:ext>
                  </a:extLst>
                </a:hlinkClick>
              </a:rPr>
            </a:br>
            <a:r>
              <a:rPr lang="en-US" sz="8000" dirty="0">
                <a:solidFill>
                  <a:schemeClr val="bg1"/>
                </a:solidFill>
                <a:cs typeface="Arial" panose="020B0604020202020204" pitchFamily="34" charset="0"/>
                <a:hlinkClick r:id="rId7">
                  <a:extLst>
                    <a:ext uri="{A12FA001-AC4F-418D-AE19-62706E023703}">
                      <ahyp:hlinkClr xmlns:ahyp="http://schemas.microsoft.com/office/drawing/2018/hyperlinkcolor" val="tx"/>
                    </a:ext>
                  </a:extLst>
                </a:hlinkClick>
              </a:rPr>
              <a:t> </a:t>
            </a:r>
            <a:r>
              <a:rPr lang="en-US" sz="8000" dirty="0">
                <a:solidFill>
                  <a:srgbClr val="1155CC"/>
                </a:solidFill>
                <a:cs typeface="Arial" panose="020B0604020202020204" pitchFamily="34" charset="0"/>
                <a:hlinkClick r:id="rId7">
                  <a:extLst>
                    <a:ext uri="{A12FA001-AC4F-418D-AE19-62706E023703}">
                      <ahyp:hlinkClr xmlns:ahyp="http://schemas.microsoft.com/office/drawing/2018/hyperlinkcolor" val="tx"/>
                    </a:ext>
                  </a:extLst>
                </a:hlinkClick>
              </a:rPr>
              <a:t>psychiatrists/384563/</a:t>
            </a:r>
            <a:endParaRPr lang="en-US" sz="8000" dirty="0">
              <a:solidFill>
                <a:srgbClr val="1155CC"/>
              </a:solidFill>
              <a:cs typeface="Arial" panose="020B0604020202020204" pitchFamily="34" charset="0"/>
            </a:endParaRPr>
          </a:p>
          <a:p>
            <a:pPr lvl="1">
              <a:spcBef>
                <a:spcPts val="800"/>
              </a:spcBef>
              <a:spcAft>
                <a:spcPts val="100"/>
              </a:spcAft>
              <a:buFont typeface="Wingdings" panose="05000000000000000000" pitchFamily="2" charset="2"/>
              <a:buChar char="§"/>
            </a:pPr>
            <a:endParaRPr lang="en-US" dirty="0"/>
          </a:p>
          <a:p>
            <a:pPr lvl="1" algn="ctr">
              <a:spcBef>
                <a:spcPts val="800"/>
              </a:spcBef>
              <a:spcAft>
                <a:spcPts val="100"/>
              </a:spcAft>
              <a:buFont typeface="Wingdings" panose="05000000000000000000" pitchFamily="2" charset="2"/>
              <a:buChar char="§"/>
            </a:pPr>
            <a:endParaRPr lang="en-US" sz="7200" dirty="0"/>
          </a:p>
          <a:p>
            <a:pPr marL="201168" lvl="1" indent="0" algn="ctr">
              <a:spcBef>
                <a:spcPts val="800"/>
              </a:spcBef>
              <a:spcAft>
                <a:spcPts val="100"/>
              </a:spcAft>
              <a:buNone/>
            </a:pPr>
            <a:r>
              <a:rPr lang="en-US" sz="7200" i="1" dirty="0"/>
              <a:t>(continued)</a:t>
            </a:r>
          </a:p>
        </p:txBody>
      </p:sp>
      <p:sp>
        <p:nvSpPr>
          <p:cNvPr id="4" name="Slide Number Placeholder 3">
            <a:extLst>
              <a:ext uri="{FF2B5EF4-FFF2-40B4-BE49-F238E27FC236}">
                <a16:creationId xmlns:a16="http://schemas.microsoft.com/office/drawing/2014/main" id="{899AB259-D2B6-4307-B74A-7FABD47D7612}"/>
              </a:ext>
            </a:extLst>
          </p:cNvPr>
          <p:cNvSpPr>
            <a:spLocks noGrp="1"/>
          </p:cNvSpPr>
          <p:nvPr>
            <p:ph type="sldNum" sz="quarter" idx="12"/>
          </p:nvPr>
        </p:nvSpPr>
        <p:spPr/>
        <p:txBody>
          <a:bodyPr/>
          <a:lstStyle/>
          <a:p>
            <a:fld id="{4CE482DC-2269-4F26-9D2A-7E44B1A4CD85}" type="slidenum">
              <a:rPr lang="en-US" smtClean="0"/>
              <a:t>17</a:t>
            </a:fld>
            <a:endParaRPr lang="en-US" dirty="0"/>
          </a:p>
        </p:txBody>
      </p:sp>
    </p:spTree>
    <p:extLst>
      <p:ext uri="{BB962C8B-B14F-4D97-AF65-F5344CB8AC3E}">
        <p14:creationId xmlns:p14="http://schemas.microsoft.com/office/powerpoint/2010/main" val="4929235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573EB-47EB-47D5-A12D-7A93DC03D0AA}"/>
              </a:ext>
            </a:extLst>
          </p:cNvPr>
          <p:cNvSpPr>
            <a:spLocks noGrp="1"/>
          </p:cNvSpPr>
          <p:nvPr>
            <p:ph type="title"/>
          </p:nvPr>
        </p:nvSpPr>
        <p:spPr/>
        <p:txBody>
          <a:bodyPr/>
          <a:lstStyle/>
          <a:p>
            <a:r>
              <a:rPr lang="en-US" dirty="0"/>
              <a:t>Selected </a:t>
            </a:r>
            <a:r>
              <a:rPr lang="en-US" dirty="0" err="1"/>
              <a:t>Resourcces</a:t>
            </a:r>
            <a:r>
              <a:rPr lang="en-US" dirty="0"/>
              <a:t> </a:t>
            </a:r>
            <a:r>
              <a:rPr lang="en-US" sz="4000" i="1" dirty="0"/>
              <a:t>(continued)</a:t>
            </a:r>
            <a:endParaRPr lang="en-US" sz="4000" dirty="0"/>
          </a:p>
        </p:txBody>
      </p:sp>
      <p:sp>
        <p:nvSpPr>
          <p:cNvPr id="3" name="Content Placeholder 2">
            <a:extLst>
              <a:ext uri="{FF2B5EF4-FFF2-40B4-BE49-F238E27FC236}">
                <a16:creationId xmlns:a16="http://schemas.microsoft.com/office/drawing/2014/main" id="{27F2E47E-3832-4F49-A8EC-DB5E68DD16B4}"/>
              </a:ext>
            </a:extLst>
          </p:cNvPr>
          <p:cNvSpPr>
            <a:spLocks noGrp="1"/>
          </p:cNvSpPr>
          <p:nvPr>
            <p:ph idx="1"/>
          </p:nvPr>
        </p:nvSpPr>
        <p:spPr/>
        <p:txBody>
          <a:bodyPr>
            <a:normAutofit fontScale="55000" lnSpcReduction="20000"/>
          </a:bodyPr>
          <a:lstStyle/>
          <a:p>
            <a:pPr lvl="1">
              <a:spcBef>
                <a:spcPts val="800"/>
              </a:spcBef>
              <a:spcAft>
                <a:spcPts val="100"/>
              </a:spcAft>
              <a:buFont typeface="Wingdings" panose="05000000000000000000" pitchFamily="2" charset="2"/>
              <a:buChar char="§"/>
            </a:pPr>
            <a:r>
              <a:rPr lang="en-US" sz="3600" dirty="0">
                <a:solidFill>
                  <a:schemeClr val="tx1"/>
                </a:solidFill>
                <a:cs typeface="Arial" panose="020B0604020202020204" pitchFamily="34" charset="0"/>
              </a:rPr>
              <a:t>Losing a Patient Through Suicide: A Therapist’s Experience</a:t>
            </a:r>
            <a:endParaRPr lang="en-US" sz="3600" dirty="0">
              <a:solidFill>
                <a:srgbClr val="1155CC"/>
              </a:solidFill>
              <a:cs typeface="Arial" panose="020B0604020202020204" pitchFamily="34" charset="0"/>
            </a:endParaRPr>
          </a:p>
          <a:p>
            <a:pPr marL="384048" lvl="2" indent="0">
              <a:spcBef>
                <a:spcPts val="800"/>
              </a:spcBef>
              <a:spcAft>
                <a:spcPts val="100"/>
              </a:spcAft>
              <a:buNone/>
            </a:pPr>
            <a:r>
              <a:rPr lang="en-US" sz="3600" dirty="0">
                <a:solidFill>
                  <a:schemeClr val="bg1"/>
                </a:solidFill>
                <a:cs typeface="Arial" panose="020B0604020202020204" pitchFamily="34" charset="0"/>
                <a:hlinkClick r:id="rId2">
                  <a:extLst>
                    <a:ext uri="{A12FA001-AC4F-418D-AE19-62706E023703}">
                      <ahyp:hlinkClr xmlns:ahyp="http://schemas.microsoft.com/office/drawing/2018/hyperlinkcolor" val="tx"/>
                    </a:ext>
                  </a:extLst>
                </a:hlinkClick>
              </a:rPr>
              <a:t> </a:t>
            </a:r>
            <a:r>
              <a:rPr lang="en-US" sz="3600" dirty="0">
                <a:solidFill>
                  <a:srgbClr val="1155CC"/>
                </a:solidFill>
                <a:cs typeface="Arial" panose="020B0604020202020204" pitchFamily="34" charset="0"/>
                <a:hlinkClick r:id="rId2">
                  <a:extLst>
                    <a:ext uri="{A12FA001-AC4F-418D-AE19-62706E023703}">
                      <ahyp:hlinkClr xmlns:ahyp="http://schemas.microsoft.com/office/drawing/2018/hyperlinkcolor" val="tx"/>
                    </a:ext>
                  </a:extLst>
                </a:hlinkClick>
              </a:rPr>
              <a:t>https://themighty.com/2016/03/losing-a-patient-through-suicide-a-therapists-experience/</a:t>
            </a:r>
            <a:endParaRPr lang="en-US" sz="3600" dirty="0">
              <a:solidFill>
                <a:srgbClr val="1155CC"/>
              </a:solidFill>
              <a:cs typeface="Arial" panose="020B0604020202020204" pitchFamily="34" charset="0"/>
            </a:endParaRPr>
          </a:p>
          <a:p>
            <a:pPr lvl="1">
              <a:spcBef>
                <a:spcPts val="1000"/>
              </a:spcBef>
              <a:spcAft>
                <a:spcPts val="100"/>
              </a:spcAft>
              <a:buFont typeface="Wingdings" panose="05000000000000000000" pitchFamily="2" charset="2"/>
              <a:buChar char="§"/>
            </a:pPr>
            <a:r>
              <a:rPr lang="en-US" sz="3600" dirty="0">
                <a:solidFill>
                  <a:schemeClr val="tx1"/>
                </a:solidFill>
                <a:cs typeface="Arial" panose="020B0604020202020204" pitchFamily="34" charset="0"/>
              </a:rPr>
              <a:t> Loss of Patient to Suicide</a:t>
            </a:r>
            <a:br>
              <a:rPr lang="en-US" sz="3600" dirty="0">
                <a:solidFill>
                  <a:srgbClr val="222222"/>
                </a:solidFill>
                <a:cs typeface="Arial" panose="020B0604020202020204" pitchFamily="34" charset="0"/>
              </a:rPr>
            </a:br>
            <a:r>
              <a:rPr lang="en-US" sz="3600" dirty="0">
                <a:solidFill>
                  <a:srgbClr val="222222"/>
                </a:solidFill>
                <a:cs typeface="Arial" panose="020B0604020202020204" pitchFamily="34" charset="0"/>
              </a:rPr>
              <a:t> </a:t>
            </a:r>
            <a:r>
              <a:rPr lang="en-US" sz="3600" dirty="0">
                <a:solidFill>
                  <a:srgbClr val="1155CC"/>
                </a:solidFill>
                <a:cs typeface="Arial" panose="020B0604020202020204" pitchFamily="34" charset="0"/>
                <a:hlinkClick r:id="rId3">
                  <a:extLst>
                    <a:ext uri="{A12FA001-AC4F-418D-AE19-62706E023703}">
                      <ahyp:hlinkClr xmlns:ahyp="http://schemas.microsoft.com/office/drawing/2018/hyperlinkcolor" val="tx"/>
                    </a:ext>
                  </a:extLst>
                </a:hlinkClick>
              </a:rPr>
              <a:t>https://www.susanfuttermantherapy.com/resources-1/2017/8/27/for-survivors-of-suicide-</a:t>
            </a:r>
            <a:br>
              <a:rPr lang="en-US" sz="3600" dirty="0">
                <a:solidFill>
                  <a:srgbClr val="1155CC"/>
                </a:solidFill>
                <a:cs typeface="Arial" panose="020B0604020202020204" pitchFamily="34" charset="0"/>
                <a:hlinkClick r:id="rId3">
                  <a:extLst>
                    <a:ext uri="{A12FA001-AC4F-418D-AE19-62706E023703}">
                      <ahyp:hlinkClr xmlns:ahyp="http://schemas.microsoft.com/office/drawing/2018/hyperlinkcolor" val="tx"/>
                    </a:ext>
                  </a:extLst>
                </a:hlinkClick>
              </a:rPr>
            </a:br>
            <a:r>
              <a:rPr lang="en-US" sz="3600" dirty="0">
                <a:solidFill>
                  <a:schemeClr val="bg1"/>
                </a:solidFill>
                <a:cs typeface="Arial" panose="020B0604020202020204" pitchFamily="34" charset="0"/>
                <a:hlinkClick r:id="rId3">
                  <a:extLst>
                    <a:ext uri="{A12FA001-AC4F-418D-AE19-62706E023703}">
                      <ahyp:hlinkClr xmlns:ahyp="http://schemas.microsoft.com/office/drawing/2018/hyperlinkcolor" val="tx"/>
                    </a:ext>
                  </a:extLst>
                </a:hlinkClick>
              </a:rPr>
              <a:t> </a:t>
            </a:r>
            <a:r>
              <a:rPr lang="en-US" sz="3600" dirty="0">
                <a:solidFill>
                  <a:srgbClr val="1155CC"/>
                </a:solidFill>
                <a:cs typeface="Arial" panose="020B0604020202020204" pitchFamily="34" charset="0"/>
                <a:hlinkClick r:id="rId3">
                  <a:extLst>
                    <a:ext uri="{A12FA001-AC4F-418D-AE19-62706E023703}">
                      <ahyp:hlinkClr xmlns:ahyp="http://schemas.microsoft.com/office/drawing/2018/hyperlinkcolor" val="tx"/>
                    </a:ext>
                  </a:extLst>
                </a:hlinkClick>
              </a:rPr>
              <a:t>loss</a:t>
            </a:r>
            <a:endParaRPr lang="en-US" sz="3600" dirty="0"/>
          </a:p>
          <a:p>
            <a:pPr lvl="1">
              <a:lnSpc>
                <a:spcPct val="120000"/>
              </a:lnSpc>
              <a:spcBef>
                <a:spcPts val="100"/>
              </a:spcBef>
              <a:spcAft>
                <a:spcPts val="100"/>
              </a:spcAft>
              <a:buFont typeface="Wingdings" panose="05000000000000000000" pitchFamily="2" charset="2"/>
              <a:buChar char="§"/>
            </a:pPr>
            <a:r>
              <a:rPr lang="en-US" sz="3600" dirty="0"/>
              <a:t> </a:t>
            </a:r>
            <a:r>
              <a:rPr lang="en-US" sz="3600" dirty="0">
                <a:solidFill>
                  <a:schemeClr val="tx1"/>
                </a:solidFill>
                <a:cs typeface="Arial" panose="020B0604020202020204" pitchFamily="34" charset="0"/>
              </a:rPr>
              <a:t>A Review on Theoretical Models of Suicide</a:t>
            </a:r>
            <a:br>
              <a:rPr lang="en-US" sz="3600" dirty="0">
                <a:solidFill>
                  <a:schemeClr val="tx1"/>
                </a:solidFill>
              </a:rPr>
            </a:br>
            <a:r>
              <a:rPr lang="en-US" sz="3600" dirty="0">
                <a:solidFill>
                  <a:schemeClr val="tx1"/>
                </a:solidFill>
              </a:rPr>
              <a:t> </a:t>
            </a:r>
            <a:r>
              <a:rPr lang="en-US" sz="3600" dirty="0">
                <a:solidFill>
                  <a:srgbClr val="1155CC"/>
                </a:solidFill>
                <a:cs typeface="Arial" panose="020B0604020202020204" pitchFamily="34" charset="0"/>
                <a:hlinkClick r:id="rId4">
                  <a:extLst>
                    <a:ext uri="{A12FA001-AC4F-418D-AE19-62706E023703}">
                      <ahyp:hlinkClr xmlns:ahyp="http://schemas.microsoft.com/office/drawing/2018/hyperlinkcolor" val="tx"/>
                    </a:ext>
                  </a:extLst>
                </a:hlinkClick>
              </a:rPr>
              <a:t>https://doi.org/10.7439/ijasr.v3i9.4382</a:t>
            </a:r>
            <a:endParaRPr lang="en-US" sz="3600" dirty="0">
              <a:solidFill>
                <a:srgbClr val="1155CC"/>
              </a:solidFill>
              <a:cs typeface="Arial" panose="020B0604020202020204" pitchFamily="34" charset="0"/>
            </a:endParaRPr>
          </a:p>
          <a:p>
            <a:pPr lvl="1" eaLnBrk="0" fontAlgn="base" hangingPunct="0">
              <a:spcBef>
                <a:spcPts val="1000"/>
              </a:spcBef>
              <a:spcAft>
                <a:spcPts val="100"/>
              </a:spcAft>
              <a:buFont typeface="Wingdings" panose="05000000000000000000" pitchFamily="2" charset="2"/>
              <a:buChar char="§"/>
            </a:pPr>
            <a:r>
              <a:rPr lang="en-US" sz="3600" dirty="0">
                <a:solidFill>
                  <a:schemeClr val="tx1"/>
                </a:solidFill>
              </a:rPr>
              <a:t> Suicide Behavior and Complicated Grief</a:t>
            </a:r>
            <a:br>
              <a:rPr lang="en-US" sz="3600" dirty="0"/>
            </a:br>
            <a:r>
              <a:rPr lang="en-US" sz="3600" dirty="0"/>
              <a:t> </a:t>
            </a:r>
            <a:r>
              <a:rPr lang="en-US" sz="3600" dirty="0">
                <a:solidFill>
                  <a:srgbClr val="1155CC"/>
                </a:solidFill>
                <a:cs typeface="Arial" panose="020B0604020202020204" pitchFamily="34" charset="0"/>
                <a:hlinkClick r:id="rId5">
                  <a:extLst>
                    <a:ext uri="{A12FA001-AC4F-418D-AE19-62706E023703}">
                      <ahyp:hlinkClr xmlns:ahyp="http://schemas.microsoft.com/office/drawing/2018/hyperlinkcolor" val="tx"/>
                    </a:ext>
                  </a:extLst>
                </a:hlinkClick>
              </a:rPr>
              <a:t>https://www.ncbi.nlm.nih.gov/pmc/articles/PMC3384446</a:t>
            </a:r>
            <a:endParaRPr lang="en-US" altLang="en-US" sz="3600" dirty="0">
              <a:solidFill>
                <a:srgbClr val="1155CC"/>
              </a:solidFill>
              <a:cs typeface="Arial" panose="020B0604020202020204" pitchFamily="34" charset="0"/>
            </a:endParaRPr>
          </a:p>
          <a:p>
            <a:pPr lvl="1">
              <a:spcBef>
                <a:spcPts val="1000"/>
              </a:spcBef>
              <a:spcAft>
                <a:spcPts val="100"/>
              </a:spcAft>
              <a:buFont typeface="Wingdings" panose="05000000000000000000" pitchFamily="2" charset="2"/>
              <a:buChar char="§"/>
            </a:pPr>
            <a:r>
              <a:rPr lang="en-US" sz="3600" dirty="0"/>
              <a:t> </a:t>
            </a:r>
            <a:r>
              <a:rPr lang="en-US" sz="3600" dirty="0">
                <a:solidFill>
                  <a:schemeClr val="tx1"/>
                </a:solidFill>
              </a:rPr>
              <a:t>Supporting Survivors of Suicide Loss </a:t>
            </a:r>
            <a:br>
              <a:rPr lang="en-US" sz="3600" dirty="0"/>
            </a:br>
            <a:r>
              <a:rPr lang="en-US" sz="3600" dirty="0"/>
              <a:t>  </a:t>
            </a:r>
            <a:r>
              <a:rPr lang="en-US" sz="3600" dirty="0">
                <a:solidFill>
                  <a:srgbClr val="1155CC"/>
                </a:solidFill>
                <a:cs typeface="Arial" panose="020B0604020202020204" pitchFamily="34" charset="0"/>
                <a:hlinkClick r:id="rId6">
                  <a:extLst>
                    <a:ext uri="{A12FA001-AC4F-418D-AE19-62706E023703}">
                      <ahyp:hlinkClr xmlns:ahyp="http://schemas.microsoft.com/office/drawing/2018/hyperlinkcolor" val="tx"/>
                    </a:ext>
                  </a:extLst>
                </a:hlinkClick>
              </a:rPr>
              <a:t>https://www.health.harvard.edu/newsletter_article/supporting-survivors-of-suicide-loss</a:t>
            </a:r>
            <a:endParaRPr lang="en-US" sz="3600" dirty="0">
              <a:solidFill>
                <a:srgbClr val="1155CC"/>
              </a:solidFill>
              <a:cs typeface="Arial" panose="020B0604020202020204" pitchFamily="34" charset="0"/>
            </a:endParaRPr>
          </a:p>
          <a:p>
            <a:pPr lvl="1">
              <a:spcBef>
                <a:spcPts val="1000"/>
              </a:spcBef>
              <a:spcAft>
                <a:spcPts val="100"/>
              </a:spcAft>
              <a:buFont typeface="Wingdings" panose="05000000000000000000" pitchFamily="2" charset="2"/>
              <a:buChar char="§"/>
            </a:pPr>
            <a:r>
              <a:rPr lang="en-US" sz="3600" dirty="0"/>
              <a:t>  </a:t>
            </a:r>
            <a:r>
              <a:rPr lang="en-US" sz="3600" dirty="0">
                <a:solidFill>
                  <a:schemeClr val="tx1"/>
                </a:solidFill>
              </a:rPr>
              <a:t>What Remains: The Aftermath of Patient Suicide</a:t>
            </a:r>
            <a:br>
              <a:rPr lang="en-US" sz="3600" dirty="0"/>
            </a:br>
            <a:r>
              <a:rPr lang="en-US" sz="3600" dirty="0"/>
              <a:t>  </a:t>
            </a:r>
            <a:r>
              <a:rPr lang="en-US" sz="3600" dirty="0">
                <a:solidFill>
                  <a:srgbClr val="0070C0"/>
                </a:solidFill>
                <a:hlinkClick r:id="rId7">
                  <a:extLst>
                    <a:ext uri="{A12FA001-AC4F-418D-AE19-62706E023703}">
                      <ahyp:hlinkClr xmlns:ahyp="http://schemas.microsoft.com/office/drawing/2018/hyperlinkcolor" val="tx"/>
                    </a:ext>
                  </a:extLst>
                </a:hlinkClick>
              </a:rPr>
              <a:t>https://www.psychotherapy.net/article/suicide-aftermath-psychotherapy-clients</a:t>
            </a:r>
            <a:endParaRPr lang="en-US" sz="3600" dirty="0">
              <a:solidFill>
                <a:srgbClr val="0070C0"/>
              </a:solidFill>
            </a:endParaRPr>
          </a:p>
          <a:p>
            <a:pPr marL="0" indent="0">
              <a:buNone/>
            </a:pPr>
            <a:endParaRPr lang="en-US" dirty="0"/>
          </a:p>
        </p:txBody>
      </p:sp>
      <p:sp>
        <p:nvSpPr>
          <p:cNvPr id="4" name="Slide Number Placeholder 3">
            <a:extLst>
              <a:ext uri="{FF2B5EF4-FFF2-40B4-BE49-F238E27FC236}">
                <a16:creationId xmlns:a16="http://schemas.microsoft.com/office/drawing/2014/main" id="{EAA4F2A5-1C41-4C6D-AF95-50EE08FA12C9}"/>
              </a:ext>
            </a:extLst>
          </p:cNvPr>
          <p:cNvSpPr>
            <a:spLocks noGrp="1"/>
          </p:cNvSpPr>
          <p:nvPr>
            <p:ph type="sldNum" sz="quarter" idx="12"/>
          </p:nvPr>
        </p:nvSpPr>
        <p:spPr/>
        <p:txBody>
          <a:bodyPr/>
          <a:lstStyle/>
          <a:p>
            <a:fld id="{4CE482DC-2269-4F26-9D2A-7E44B1A4CD85}" type="slidenum">
              <a:rPr lang="en-US" smtClean="0"/>
              <a:t>18</a:t>
            </a:fld>
            <a:endParaRPr lang="en-US" dirty="0"/>
          </a:p>
        </p:txBody>
      </p:sp>
    </p:spTree>
    <p:extLst>
      <p:ext uri="{BB962C8B-B14F-4D97-AF65-F5344CB8AC3E}">
        <p14:creationId xmlns:p14="http://schemas.microsoft.com/office/powerpoint/2010/main" val="10008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D3689-A849-477C-83FB-64EEFD7D6F17}"/>
              </a:ext>
            </a:extLst>
          </p:cNvPr>
          <p:cNvSpPr>
            <a:spLocks noGrp="1"/>
          </p:cNvSpPr>
          <p:nvPr>
            <p:ph type="title"/>
          </p:nvPr>
        </p:nvSpPr>
        <p:spPr/>
        <p:txBody>
          <a:bodyPr/>
          <a:lstStyle/>
          <a:p>
            <a:r>
              <a:rPr lang="en-US" dirty="0">
                <a:solidFill>
                  <a:schemeClr val="tx1"/>
                </a:solidFill>
              </a:rPr>
              <a:t>A </a:t>
            </a:r>
            <a:r>
              <a:rPr lang="en-US" dirty="0"/>
              <a:t>Difficult Truth</a:t>
            </a:r>
          </a:p>
        </p:txBody>
      </p:sp>
      <p:sp>
        <p:nvSpPr>
          <p:cNvPr id="4" name="Slide Number Placeholder 3">
            <a:extLst>
              <a:ext uri="{FF2B5EF4-FFF2-40B4-BE49-F238E27FC236}">
                <a16:creationId xmlns:a16="http://schemas.microsoft.com/office/drawing/2014/main" id="{7ADAD57A-194C-4F37-829B-F4358C9B1772}"/>
              </a:ext>
            </a:extLst>
          </p:cNvPr>
          <p:cNvSpPr>
            <a:spLocks noGrp="1"/>
          </p:cNvSpPr>
          <p:nvPr>
            <p:ph type="sldNum" sz="quarter" idx="12"/>
          </p:nvPr>
        </p:nvSpPr>
        <p:spPr/>
        <p:txBody>
          <a:bodyPr/>
          <a:lstStyle/>
          <a:p>
            <a:fld id="{4CE482DC-2269-4F26-9D2A-7E44B1A4CD85}" type="slidenum">
              <a:rPr lang="en-US" smtClean="0"/>
              <a:t>2</a:t>
            </a:fld>
            <a:endParaRPr lang="en-US" dirty="0"/>
          </a:p>
        </p:txBody>
      </p:sp>
      <p:sp>
        <p:nvSpPr>
          <p:cNvPr id="8" name="Content Placeholder 7">
            <a:extLst>
              <a:ext uri="{FF2B5EF4-FFF2-40B4-BE49-F238E27FC236}">
                <a16:creationId xmlns:a16="http://schemas.microsoft.com/office/drawing/2014/main" id="{83239FC6-8D96-4029-B18D-8557E00789D7}"/>
              </a:ext>
            </a:extLst>
          </p:cNvPr>
          <p:cNvSpPr>
            <a:spLocks noGrp="1"/>
          </p:cNvSpPr>
          <p:nvPr>
            <p:ph idx="1"/>
          </p:nvPr>
        </p:nvSpPr>
        <p:spPr>
          <a:xfrm>
            <a:off x="1266092" y="1925253"/>
            <a:ext cx="9889588" cy="4038772"/>
          </a:xfrm>
        </p:spPr>
        <p:txBody>
          <a:bodyPr>
            <a:normAutofit lnSpcReduction="10000"/>
          </a:bodyPr>
          <a:lstStyle/>
          <a:p>
            <a:r>
              <a:rPr lang="en-US" dirty="0">
                <a:solidFill>
                  <a:schemeClr val="tx1"/>
                </a:solidFill>
              </a:rPr>
              <a:t>For every suicide, an estimated 147 people are affected, and 18 experience major life disruptions. The number of survivors of suicide loss grew by 265,158 in 2015, reflecting the 44,193 Americans who died by suicide that year, according to the American Association of Suicidology.</a:t>
            </a:r>
            <a:endParaRPr lang="en-US" i="1" dirty="0">
              <a:solidFill>
                <a:schemeClr val="tx1"/>
              </a:solidFill>
            </a:endParaRPr>
          </a:p>
          <a:p>
            <a:pPr algn="ctr"/>
            <a:r>
              <a:rPr lang="en-US" i="1" dirty="0">
                <a:solidFill>
                  <a:schemeClr val="tx1"/>
                </a:solidFill>
              </a:rPr>
              <a:t>There are two kinds of therapists: </a:t>
            </a:r>
          </a:p>
          <a:p>
            <a:pPr algn="ctr"/>
            <a:r>
              <a:rPr lang="en-US" i="1" dirty="0">
                <a:solidFill>
                  <a:schemeClr val="tx1"/>
                </a:solidFill>
              </a:rPr>
              <a:t>those who have experienced the suicide of a patient </a:t>
            </a:r>
          </a:p>
          <a:p>
            <a:pPr algn="ctr"/>
            <a:r>
              <a:rPr lang="en-US" i="1" dirty="0">
                <a:solidFill>
                  <a:schemeClr val="tx1"/>
                </a:solidFill>
              </a:rPr>
              <a:t>and those who will.</a:t>
            </a:r>
          </a:p>
          <a:p>
            <a:pPr algn="ctr"/>
            <a:r>
              <a:rPr lang="en-US" i="1" dirty="0">
                <a:solidFill>
                  <a:schemeClr val="tx1"/>
                </a:solidFill>
              </a:rPr>
              <a:t>- Marshall </a:t>
            </a:r>
            <a:r>
              <a:rPr lang="en-US" i="1" dirty="0" err="1">
                <a:solidFill>
                  <a:schemeClr val="tx1"/>
                </a:solidFill>
              </a:rPr>
              <a:t>Swartburg</a:t>
            </a:r>
            <a:r>
              <a:rPr lang="en-US" i="1" dirty="0">
                <a:solidFill>
                  <a:schemeClr val="tx1"/>
                </a:solidFill>
              </a:rPr>
              <a:t>, MD</a:t>
            </a:r>
          </a:p>
          <a:p>
            <a:pPr algn="ctr"/>
            <a:endParaRPr lang="en-US" i="1" dirty="0">
              <a:solidFill>
                <a:schemeClr val="tx1"/>
              </a:solidFill>
            </a:endParaRPr>
          </a:p>
          <a:p>
            <a:pPr marL="0" indent="0">
              <a:buNone/>
            </a:pPr>
            <a:r>
              <a:rPr lang="en-US" dirty="0">
                <a:solidFill>
                  <a:schemeClr val="tx1"/>
                </a:solidFill>
              </a:rPr>
              <a:t>While we hope Dr. </a:t>
            </a:r>
            <a:r>
              <a:rPr lang="en-US" dirty="0" err="1">
                <a:solidFill>
                  <a:schemeClr val="tx1"/>
                </a:solidFill>
              </a:rPr>
              <a:t>Swartburg’s</a:t>
            </a:r>
            <a:r>
              <a:rPr lang="en-US" dirty="0">
                <a:solidFill>
                  <a:schemeClr val="tx1"/>
                </a:solidFill>
              </a:rPr>
              <a:t> words are not universally true, a great number of clinicians have felt the extraordinary pain of losing a client to suicide. And many of us struggle to find support.</a:t>
            </a:r>
          </a:p>
        </p:txBody>
      </p:sp>
    </p:spTree>
    <p:extLst>
      <p:ext uri="{BB962C8B-B14F-4D97-AF65-F5344CB8AC3E}">
        <p14:creationId xmlns:p14="http://schemas.microsoft.com/office/powerpoint/2010/main" val="1083155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C633-24DC-4F35-8DC9-F6BA27B85558}"/>
              </a:ext>
            </a:extLst>
          </p:cNvPr>
          <p:cNvSpPr>
            <a:spLocks noGrp="1"/>
          </p:cNvSpPr>
          <p:nvPr>
            <p:ph type="title"/>
          </p:nvPr>
        </p:nvSpPr>
        <p:spPr>
          <a:xfrm>
            <a:off x="1090300" y="286603"/>
            <a:ext cx="10058400" cy="1450757"/>
          </a:xfrm>
        </p:spPr>
        <p:txBody>
          <a:bodyPr/>
          <a:lstStyle/>
          <a:p>
            <a:r>
              <a:rPr lang="en-US" dirty="0"/>
              <a:t>Overview</a:t>
            </a:r>
          </a:p>
        </p:txBody>
      </p:sp>
      <p:sp>
        <p:nvSpPr>
          <p:cNvPr id="5" name="Content Placeholder 4">
            <a:extLst>
              <a:ext uri="{FF2B5EF4-FFF2-40B4-BE49-F238E27FC236}">
                <a16:creationId xmlns:a16="http://schemas.microsoft.com/office/drawing/2014/main" id="{78CF0A77-47B0-4043-B163-EAEEF9910048}"/>
              </a:ext>
            </a:extLst>
          </p:cNvPr>
          <p:cNvSpPr>
            <a:spLocks noGrp="1"/>
          </p:cNvSpPr>
          <p:nvPr>
            <p:ph idx="1"/>
          </p:nvPr>
        </p:nvSpPr>
        <p:spPr>
          <a:xfrm>
            <a:off x="1261438" y="1645920"/>
            <a:ext cx="9887262" cy="3889057"/>
          </a:xfrm>
        </p:spPr>
        <p:txBody>
          <a:bodyPr>
            <a:normAutofit fontScale="92500" lnSpcReduction="20000"/>
          </a:bodyPr>
          <a:lstStyle/>
          <a:p>
            <a:pPr marL="0" indent="0">
              <a:buNone/>
            </a:pPr>
            <a:endParaRPr lang="en-US" sz="2200" dirty="0">
              <a:solidFill>
                <a:schemeClr val="tx1"/>
              </a:solidFill>
            </a:endParaRPr>
          </a:p>
          <a:p>
            <a:pPr>
              <a:buFont typeface="Wingdings" panose="05000000000000000000" pitchFamily="2" charset="2"/>
              <a:buChar char="§"/>
            </a:pPr>
            <a:r>
              <a:rPr lang="en-US" sz="2200" dirty="0">
                <a:solidFill>
                  <a:schemeClr val="tx1"/>
                </a:solidFill>
              </a:rPr>
              <a:t>   Suicide loss is different than other types of bereavement.</a:t>
            </a:r>
          </a:p>
          <a:p>
            <a:pPr>
              <a:buFont typeface="Wingdings" panose="05000000000000000000" pitchFamily="2" charset="2"/>
              <a:buChar char="§"/>
            </a:pPr>
            <a:r>
              <a:rPr lang="en-US" sz="2200" dirty="0">
                <a:solidFill>
                  <a:schemeClr val="tx1"/>
                </a:solidFill>
              </a:rPr>
              <a:t>   The emotions that survivors of suicide loss experience may span from grief to rage, from </a:t>
            </a:r>
            <a:br>
              <a:rPr lang="en-US" sz="2200" dirty="0">
                <a:solidFill>
                  <a:schemeClr val="tx1"/>
                </a:solidFill>
              </a:rPr>
            </a:br>
            <a:r>
              <a:rPr lang="en-US" sz="2200" dirty="0">
                <a:solidFill>
                  <a:schemeClr val="tx1"/>
                </a:solidFill>
              </a:rPr>
              <a:t>   disbelief to guilt and shame, from numbness to hypervigilance, from denial to suicidality.</a:t>
            </a:r>
          </a:p>
          <a:p>
            <a:pPr>
              <a:buFont typeface="Wingdings" panose="05000000000000000000" pitchFamily="2" charset="2"/>
              <a:buChar char="§"/>
            </a:pPr>
            <a:r>
              <a:rPr lang="en-US" sz="2200" dirty="0">
                <a:solidFill>
                  <a:schemeClr val="tx1"/>
                </a:solidFill>
              </a:rPr>
              <a:t>  Survivors of suicide loss frequently feel that others do not understand and/or do not  </a:t>
            </a:r>
            <a:br>
              <a:rPr lang="en-US" sz="2200" dirty="0">
                <a:solidFill>
                  <a:schemeClr val="tx1"/>
                </a:solidFill>
              </a:rPr>
            </a:br>
            <a:r>
              <a:rPr lang="en-US" sz="2200" dirty="0">
                <a:solidFill>
                  <a:schemeClr val="tx1"/>
                </a:solidFill>
              </a:rPr>
              <a:t>  empathize  with their experience.</a:t>
            </a:r>
          </a:p>
          <a:p>
            <a:pPr>
              <a:buFont typeface="Wingdings" panose="05000000000000000000" pitchFamily="2" charset="2"/>
              <a:buChar char="§"/>
            </a:pPr>
            <a:r>
              <a:rPr lang="en-US" sz="2200" dirty="0">
                <a:solidFill>
                  <a:schemeClr val="tx1"/>
                </a:solidFill>
              </a:rPr>
              <a:t>  Finding appropriate professional help on one’s own is often difficult for survivors of suicide   </a:t>
            </a:r>
            <a:br>
              <a:rPr lang="en-US" sz="2200" dirty="0">
                <a:solidFill>
                  <a:schemeClr val="tx1"/>
                </a:solidFill>
              </a:rPr>
            </a:br>
            <a:r>
              <a:rPr lang="en-US" sz="2200" dirty="0">
                <a:solidFill>
                  <a:schemeClr val="tx1"/>
                </a:solidFill>
              </a:rPr>
              <a:t>   loss.</a:t>
            </a:r>
          </a:p>
          <a:p>
            <a:pPr>
              <a:buFont typeface="Wingdings" panose="05000000000000000000" pitchFamily="2" charset="2"/>
              <a:buChar char="§"/>
            </a:pPr>
            <a:r>
              <a:rPr lang="en-US" sz="2200" dirty="0">
                <a:solidFill>
                  <a:schemeClr val="tx1"/>
                </a:solidFill>
              </a:rPr>
              <a:t>  Survivors are themselves at an elevated risk of suicide.</a:t>
            </a:r>
          </a:p>
          <a:p>
            <a:pPr>
              <a:buFont typeface="Wingdings" panose="05000000000000000000" pitchFamily="2" charset="2"/>
              <a:buChar char="§"/>
            </a:pPr>
            <a:r>
              <a:rPr lang="en-US" sz="2200" dirty="0">
                <a:solidFill>
                  <a:schemeClr val="tx1"/>
                </a:solidFill>
              </a:rPr>
              <a:t>  Those close to a survivor of suicide loss may want to support the bereaved individual but  </a:t>
            </a:r>
            <a:br>
              <a:rPr lang="en-US" sz="2200" dirty="0">
                <a:solidFill>
                  <a:schemeClr val="tx1"/>
                </a:solidFill>
              </a:rPr>
            </a:br>
            <a:r>
              <a:rPr lang="en-US" sz="2200" dirty="0">
                <a:solidFill>
                  <a:schemeClr val="tx1"/>
                </a:solidFill>
              </a:rPr>
              <a:t>   often do not know how, and often may avoid the person because they feel awkward or  </a:t>
            </a:r>
            <a:br>
              <a:rPr lang="en-US" sz="2200" dirty="0">
                <a:solidFill>
                  <a:schemeClr val="tx1"/>
                </a:solidFill>
              </a:rPr>
            </a:br>
            <a:r>
              <a:rPr lang="en-US" sz="2200" dirty="0">
                <a:solidFill>
                  <a:schemeClr val="tx1"/>
                </a:solidFill>
              </a:rPr>
              <a:t>   ignorant – or they simply do not know what to make of the suicide.</a:t>
            </a:r>
            <a:endParaRPr lang="en-US" dirty="0"/>
          </a:p>
        </p:txBody>
      </p:sp>
      <p:sp>
        <p:nvSpPr>
          <p:cNvPr id="3" name="Slide Number Placeholder 2">
            <a:extLst>
              <a:ext uri="{FF2B5EF4-FFF2-40B4-BE49-F238E27FC236}">
                <a16:creationId xmlns:a16="http://schemas.microsoft.com/office/drawing/2014/main" id="{BCD1ED5E-89A8-4D4C-8CD5-0E8BC7F9E36E}"/>
              </a:ext>
            </a:extLst>
          </p:cNvPr>
          <p:cNvSpPr>
            <a:spLocks noGrp="1"/>
          </p:cNvSpPr>
          <p:nvPr>
            <p:ph type="sldNum" sz="quarter" idx="12"/>
          </p:nvPr>
        </p:nvSpPr>
        <p:spPr/>
        <p:txBody>
          <a:bodyPr/>
          <a:lstStyle/>
          <a:p>
            <a:fld id="{4CE482DC-2269-4F26-9D2A-7E44B1A4CD85}" type="slidenum">
              <a:rPr lang="en-US" smtClean="0"/>
              <a:t>3</a:t>
            </a:fld>
            <a:endParaRPr lang="en-US" dirty="0"/>
          </a:p>
        </p:txBody>
      </p:sp>
    </p:spTree>
    <p:extLst>
      <p:ext uri="{BB962C8B-B14F-4D97-AF65-F5344CB8AC3E}">
        <p14:creationId xmlns:p14="http://schemas.microsoft.com/office/powerpoint/2010/main" val="2263957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FAA8A-EF3D-4224-8EBD-507624E46AA0}"/>
              </a:ext>
            </a:extLst>
          </p:cNvPr>
          <p:cNvSpPr>
            <a:spLocks noGrp="1"/>
          </p:cNvSpPr>
          <p:nvPr>
            <p:ph type="title"/>
          </p:nvPr>
        </p:nvSpPr>
        <p:spPr/>
        <p:txBody>
          <a:bodyPr/>
          <a:lstStyle/>
          <a:p>
            <a:r>
              <a:rPr lang="en-US" dirty="0"/>
              <a:t>Suicide Loss Is Unique</a:t>
            </a:r>
          </a:p>
        </p:txBody>
      </p:sp>
      <p:sp>
        <p:nvSpPr>
          <p:cNvPr id="3" name="Content Placeholder 2">
            <a:extLst>
              <a:ext uri="{FF2B5EF4-FFF2-40B4-BE49-F238E27FC236}">
                <a16:creationId xmlns:a16="http://schemas.microsoft.com/office/drawing/2014/main" id="{5391BE17-880B-443A-BC9D-A368AD6E9B35}"/>
              </a:ext>
            </a:extLst>
          </p:cNvPr>
          <p:cNvSpPr>
            <a:spLocks noGrp="1"/>
          </p:cNvSpPr>
          <p:nvPr>
            <p:ph idx="1"/>
          </p:nvPr>
        </p:nvSpPr>
        <p:spPr/>
        <p:txBody>
          <a:bodyPr vert="horz" lIns="0" tIns="45720" rIns="0" bIns="45720" rtlCol="0" anchor="t">
            <a:normAutofit/>
          </a:bodyPr>
          <a:lstStyle/>
          <a:p>
            <a:pPr marL="0" indent="0">
              <a:buNone/>
            </a:pPr>
            <a:r>
              <a:rPr lang="en-US" dirty="0">
                <a:solidFill>
                  <a:schemeClr val="tx1"/>
                </a:solidFill>
              </a:rPr>
              <a:t>The feelings of loss, sadness, and loneliness experienced after any death of a loved one are often magnified in suicide survivors by feelings of quilt, confusion, rejection, shame, anger, and the effects of stigma and trauma.</a:t>
            </a:r>
            <a:br>
              <a:rPr lang="en-US" i="1" dirty="0">
                <a:solidFill>
                  <a:schemeClr val="tx1"/>
                </a:solidFill>
              </a:rPr>
            </a:br>
            <a:endParaRPr lang="en-US" i="1" dirty="0">
              <a:solidFill>
                <a:schemeClr val="tx1"/>
              </a:solidFill>
            </a:endParaRPr>
          </a:p>
          <a:p>
            <a:pPr marL="292608" lvl="1" indent="0">
              <a:buNone/>
            </a:pPr>
            <a:r>
              <a:rPr lang="en-US" sz="2000" i="1" dirty="0">
                <a:solidFill>
                  <a:schemeClr val="tx1"/>
                </a:solidFill>
              </a:rPr>
              <a:t>“Furthermore, survivors of suicide loss are at higher risk of developing major depression, </a:t>
            </a:r>
            <a:br>
              <a:rPr lang="en-US" sz="2000" i="1" dirty="0">
                <a:solidFill>
                  <a:schemeClr val="tx1"/>
                </a:solidFill>
              </a:rPr>
            </a:br>
            <a:r>
              <a:rPr lang="en-US" sz="2000" i="1" dirty="0">
                <a:solidFill>
                  <a:schemeClr val="tx1"/>
                </a:solidFill>
              </a:rPr>
              <a:t>post-traumatic stress disorder, and suicidal behaviors, as well as a prolonged form of grief called complicated grief. Added to the burden is the substantial stigma, which can keep survivors away from much-needed support and healing resources. </a:t>
            </a:r>
            <a:br>
              <a:rPr lang="en-US" sz="2000" i="1" dirty="0">
                <a:solidFill>
                  <a:schemeClr val="tx1"/>
                </a:solidFill>
              </a:rPr>
            </a:br>
            <a:br>
              <a:rPr lang="en-US" sz="2000" i="1" dirty="0">
                <a:solidFill>
                  <a:schemeClr val="tx1"/>
                </a:solidFill>
              </a:rPr>
            </a:br>
            <a:r>
              <a:rPr lang="en-US" sz="2000" i="1" dirty="0">
                <a:solidFill>
                  <a:schemeClr val="tx1"/>
                </a:solidFill>
              </a:rPr>
              <a:t>“Thus, survivors may require unique supportive measures and targeted treatment </a:t>
            </a:r>
            <a:br>
              <a:rPr lang="en-US" sz="2000" i="1" dirty="0">
                <a:solidFill>
                  <a:schemeClr val="tx1"/>
                </a:solidFill>
              </a:rPr>
            </a:br>
            <a:r>
              <a:rPr lang="en-US" sz="2000" i="1" dirty="0">
                <a:solidFill>
                  <a:schemeClr val="tx1"/>
                </a:solidFill>
              </a:rPr>
              <a:t>to cope with their loss.”</a:t>
            </a:r>
          </a:p>
          <a:p>
            <a:pPr marL="292608" lvl="1" indent="0">
              <a:buNone/>
            </a:pPr>
            <a:r>
              <a:rPr lang="en-US" sz="2000" i="1" dirty="0">
                <a:solidFill>
                  <a:schemeClr val="tx1"/>
                </a:solidFill>
              </a:rPr>
              <a:t>                                                                                                    </a:t>
            </a:r>
            <a:r>
              <a:rPr lang="en-US" sz="2000" dirty="0">
                <a:solidFill>
                  <a:schemeClr val="tx1"/>
                </a:solidFill>
              </a:rPr>
              <a:t>--The National Institutes of Health</a:t>
            </a:r>
          </a:p>
          <a:p>
            <a:pPr marL="0" indent="0">
              <a:buNone/>
            </a:pPr>
            <a:endParaRPr lang="en-US" i="1" dirty="0">
              <a:solidFill>
                <a:schemeClr val="tx2"/>
              </a:solidFill>
            </a:endParaRPr>
          </a:p>
        </p:txBody>
      </p:sp>
      <p:sp>
        <p:nvSpPr>
          <p:cNvPr id="4" name="Slide Number Placeholder 3">
            <a:extLst>
              <a:ext uri="{FF2B5EF4-FFF2-40B4-BE49-F238E27FC236}">
                <a16:creationId xmlns:a16="http://schemas.microsoft.com/office/drawing/2014/main" id="{E50E75E9-1155-41B8-B696-FDE38089BE5F}"/>
              </a:ext>
            </a:extLst>
          </p:cNvPr>
          <p:cNvSpPr>
            <a:spLocks noGrp="1"/>
          </p:cNvSpPr>
          <p:nvPr>
            <p:ph type="sldNum" sz="quarter" idx="12"/>
          </p:nvPr>
        </p:nvSpPr>
        <p:spPr/>
        <p:txBody>
          <a:bodyPr/>
          <a:lstStyle/>
          <a:p>
            <a:fld id="{4CE482DC-2269-4F26-9D2A-7E44B1A4CD85}" type="slidenum">
              <a:rPr lang="en-US" smtClean="0"/>
              <a:t>4</a:t>
            </a:fld>
            <a:endParaRPr lang="en-US" dirty="0"/>
          </a:p>
        </p:txBody>
      </p:sp>
    </p:spTree>
    <p:extLst>
      <p:ext uri="{BB962C8B-B14F-4D97-AF65-F5344CB8AC3E}">
        <p14:creationId xmlns:p14="http://schemas.microsoft.com/office/powerpoint/2010/main" val="3762851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392CDF-1717-456F-89A1-C5A78D368FC0}"/>
              </a:ext>
            </a:extLst>
          </p:cNvPr>
          <p:cNvSpPr>
            <a:spLocks noGrp="1"/>
          </p:cNvSpPr>
          <p:nvPr>
            <p:ph idx="1"/>
          </p:nvPr>
        </p:nvSpPr>
        <p:spPr>
          <a:xfrm>
            <a:off x="1154083" y="1660207"/>
            <a:ext cx="10058400" cy="4023360"/>
          </a:xfrm>
        </p:spPr>
        <p:txBody>
          <a:bodyPr>
            <a:normAutofit fontScale="92500" lnSpcReduction="10000"/>
          </a:bodyPr>
          <a:lstStyle/>
          <a:p>
            <a:pPr marL="0" indent="0">
              <a:buNone/>
            </a:pPr>
            <a:endParaRPr lang="en-US" sz="2200" dirty="0">
              <a:solidFill>
                <a:schemeClr val="tx1"/>
              </a:solidFill>
            </a:endParaRPr>
          </a:p>
          <a:p>
            <a:pPr>
              <a:lnSpc>
                <a:spcPct val="110000"/>
              </a:lnSpc>
              <a:buFont typeface="Wingdings" panose="05000000000000000000" pitchFamily="2" charset="2"/>
              <a:buChar char="§"/>
            </a:pPr>
            <a:r>
              <a:rPr lang="en-US" sz="2200" dirty="0">
                <a:solidFill>
                  <a:schemeClr val="tx1"/>
                </a:solidFill>
              </a:rPr>
              <a:t> “Losing a loved to suicide is one is one of life's most painful experiences.” (NIH)</a:t>
            </a:r>
          </a:p>
          <a:p>
            <a:pPr>
              <a:lnSpc>
                <a:spcPct val="110000"/>
              </a:lnSpc>
              <a:buFont typeface="Wingdings" panose="05000000000000000000" pitchFamily="2" charset="2"/>
              <a:buChar char="§"/>
            </a:pPr>
            <a:r>
              <a:rPr lang="en-US" sz="2200" dirty="0">
                <a:solidFill>
                  <a:schemeClr val="tx1"/>
                </a:solidFill>
              </a:rPr>
              <a:t> Grief is the universal, instinctual, and adaptive reaction to the loss of a loved one. The grief that  </a:t>
            </a:r>
            <a:br>
              <a:rPr lang="en-US" sz="2200" dirty="0">
                <a:solidFill>
                  <a:schemeClr val="tx1"/>
                </a:solidFill>
              </a:rPr>
            </a:br>
            <a:r>
              <a:rPr lang="en-US" sz="2200" dirty="0">
                <a:solidFill>
                  <a:schemeClr val="tx1"/>
                </a:solidFill>
              </a:rPr>
              <a:t> most survivors of suicide loss experience is different than that experienced by people who have      </a:t>
            </a:r>
            <a:br>
              <a:rPr lang="en-US" sz="2200" dirty="0">
                <a:solidFill>
                  <a:schemeClr val="tx1"/>
                </a:solidFill>
              </a:rPr>
            </a:br>
            <a:r>
              <a:rPr lang="en-US" sz="2200" dirty="0">
                <a:solidFill>
                  <a:schemeClr val="tx1"/>
                </a:solidFill>
              </a:rPr>
              <a:t> lost a loved one to disease, accident or old age. </a:t>
            </a:r>
          </a:p>
          <a:p>
            <a:pPr>
              <a:lnSpc>
                <a:spcPct val="110000"/>
              </a:lnSpc>
              <a:buFont typeface="Wingdings" panose="05000000000000000000" pitchFamily="2" charset="2"/>
              <a:buChar char="§"/>
            </a:pPr>
            <a:r>
              <a:rPr lang="en-US" sz="2200" dirty="0">
                <a:solidFill>
                  <a:schemeClr val="tx1"/>
                </a:solidFill>
              </a:rPr>
              <a:t> Grief can be subcategorized as </a:t>
            </a:r>
            <a:r>
              <a:rPr lang="en-US" sz="2200" i="1" dirty="0">
                <a:solidFill>
                  <a:schemeClr val="tx1"/>
                </a:solidFill>
              </a:rPr>
              <a:t>acute grief</a:t>
            </a:r>
            <a:r>
              <a:rPr lang="en-US" sz="2200" dirty="0">
                <a:solidFill>
                  <a:schemeClr val="tx1"/>
                </a:solidFill>
              </a:rPr>
              <a:t>, the initial painful response; </a:t>
            </a:r>
            <a:r>
              <a:rPr lang="en-US" sz="2200" i="1" dirty="0">
                <a:solidFill>
                  <a:schemeClr val="tx1"/>
                </a:solidFill>
              </a:rPr>
              <a:t>integrated grief</a:t>
            </a:r>
            <a:r>
              <a:rPr lang="en-US" sz="2200" dirty="0">
                <a:solidFill>
                  <a:schemeClr val="tx1"/>
                </a:solidFill>
              </a:rPr>
              <a:t>, </a:t>
            </a:r>
            <a:br>
              <a:rPr lang="en-US" sz="2200" dirty="0">
                <a:solidFill>
                  <a:schemeClr val="tx1"/>
                </a:solidFill>
              </a:rPr>
            </a:br>
            <a:r>
              <a:rPr lang="en-US" sz="2200" dirty="0">
                <a:solidFill>
                  <a:schemeClr val="tx1"/>
                </a:solidFill>
              </a:rPr>
              <a:t>  ongoing, attenuated adaptation to the death of a loved one; and </a:t>
            </a:r>
            <a:r>
              <a:rPr lang="en-US" sz="2200" i="1" dirty="0">
                <a:solidFill>
                  <a:schemeClr val="tx1"/>
                </a:solidFill>
              </a:rPr>
              <a:t>complicated grief</a:t>
            </a:r>
            <a:r>
              <a:rPr lang="en-US" sz="2200" dirty="0">
                <a:solidFill>
                  <a:schemeClr val="tx1"/>
                </a:solidFill>
              </a:rPr>
              <a:t>, prolonged,  </a:t>
            </a:r>
            <a:br>
              <a:rPr lang="en-US" sz="2200" dirty="0">
                <a:solidFill>
                  <a:schemeClr val="tx1"/>
                </a:solidFill>
              </a:rPr>
            </a:br>
            <a:r>
              <a:rPr lang="en-US" sz="2200" dirty="0">
                <a:solidFill>
                  <a:schemeClr val="tx1"/>
                </a:solidFill>
              </a:rPr>
              <a:t>  unresolved or traumatic grief that does not evolve into integrated grief. </a:t>
            </a:r>
          </a:p>
          <a:p>
            <a:pPr>
              <a:lnSpc>
                <a:spcPct val="110000"/>
              </a:lnSpc>
              <a:buFont typeface="Wingdings" panose="05000000000000000000" pitchFamily="2" charset="2"/>
              <a:buChar char="§"/>
            </a:pPr>
            <a:r>
              <a:rPr lang="en-US" sz="2200" dirty="0">
                <a:solidFill>
                  <a:schemeClr val="tx1"/>
                </a:solidFill>
              </a:rPr>
              <a:t> “In complicated grief, painful emotions are so long lasting and severe that you have trouble </a:t>
            </a:r>
            <a:br>
              <a:rPr lang="en-US" sz="2200" dirty="0">
                <a:solidFill>
                  <a:schemeClr val="tx1"/>
                </a:solidFill>
              </a:rPr>
            </a:br>
            <a:r>
              <a:rPr lang="en-US" sz="2200" dirty="0">
                <a:solidFill>
                  <a:schemeClr val="tx1"/>
                </a:solidFill>
              </a:rPr>
              <a:t>   recovering from the loss and resuming your own life.” (Mayo Clinic)</a:t>
            </a:r>
          </a:p>
          <a:p>
            <a:pPr>
              <a:buFont typeface="Wingdings" panose="05000000000000000000" pitchFamily="2" charset="2"/>
              <a:buChar char="§"/>
            </a:pPr>
            <a:endParaRPr lang="en-US" dirty="0"/>
          </a:p>
        </p:txBody>
      </p:sp>
      <p:sp>
        <p:nvSpPr>
          <p:cNvPr id="5" name="Title 4">
            <a:extLst>
              <a:ext uri="{FF2B5EF4-FFF2-40B4-BE49-F238E27FC236}">
                <a16:creationId xmlns:a16="http://schemas.microsoft.com/office/drawing/2014/main" id="{9E2FF880-1E28-4757-B66A-8A2DCA8EF7B3}"/>
              </a:ext>
            </a:extLst>
          </p:cNvPr>
          <p:cNvSpPr>
            <a:spLocks noGrp="1"/>
          </p:cNvSpPr>
          <p:nvPr>
            <p:ph type="title"/>
          </p:nvPr>
        </p:nvSpPr>
        <p:spPr/>
        <p:txBody>
          <a:bodyPr/>
          <a:lstStyle/>
          <a:p>
            <a:r>
              <a:rPr lang="en-US" dirty="0"/>
              <a:t>Suicide Loss &amp; Complicated Grief</a:t>
            </a:r>
          </a:p>
        </p:txBody>
      </p:sp>
      <p:sp>
        <p:nvSpPr>
          <p:cNvPr id="2" name="Slide Number Placeholder 1">
            <a:extLst>
              <a:ext uri="{FF2B5EF4-FFF2-40B4-BE49-F238E27FC236}">
                <a16:creationId xmlns:a16="http://schemas.microsoft.com/office/drawing/2014/main" id="{C72467B5-CDEC-48BB-83AD-6724D0B1D9A0}"/>
              </a:ext>
            </a:extLst>
          </p:cNvPr>
          <p:cNvSpPr>
            <a:spLocks noGrp="1"/>
          </p:cNvSpPr>
          <p:nvPr>
            <p:ph type="sldNum" sz="quarter" idx="12"/>
          </p:nvPr>
        </p:nvSpPr>
        <p:spPr/>
        <p:txBody>
          <a:bodyPr/>
          <a:lstStyle/>
          <a:p>
            <a:fld id="{4CE482DC-2269-4F26-9D2A-7E44B1A4CD85}" type="slidenum">
              <a:rPr lang="en-US" smtClean="0"/>
              <a:t>5</a:t>
            </a:fld>
            <a:endParaRPr lang="en-US" dirty="0"/>
          </a:p>
        </p:txBody>
      </p:sp>
    </p:spTree>
    <p:extLst>
      <p:ext uri="{BB962C8B-B14F-4D97-AF65-F5344CB8AC3E}">
        <p14:creationId xmlns:p14="http://schemas.microsoft.com/office/powerpoint/2010/main" val="370620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3DC5E-0C76-4774-8CE1-8E73BD9BA3F9}"/>
              </a:ext>
            </a:extLst>
          </p:cNvPr>
          <p:cNvSpPr>
            <a:spLocks noGrp="1"/>
          </p:cNvSpPr>
          <p:nvPr>
            <p:ph type="title"/>
          </p:nvPr>
        </p:nvSpPr>
        <p:spPr/>
        <p:txBody>
          <a:bodyPr/>
          <a:lstStyle/>
          <a:p>
            <a:r>
              <a:rPr lang="en-US" dirty="0">
                <a:solidFill>
                  <a:schemeClr val="tx1"/>
                </a:solidFill>
              </a:rPr>
              <a:t>Survivors of Suicide Loss … </a:t>
            </a:r>
          </a:p>
        </p:txBody>
      </p:sp>
      <p:sp>
        <p:nvSpPr>
          <p:cNvPr id="3" name="Content Placeholder 2">
            <a:extLst>
              <a:ext uri="{FF2B5EF4-FFF2-40B4-BE49-F238E27FC236}">
                <a16:creationId xmlns:a16="http://schemas.microsoft.com/office/drawing/2014/main" id="{F6262784-FCBF-40D1-9F9B-7283F11E41F3}"/>
              </a:ext>
            </a:extLst>
          </p:cNvPr>
          <p:cNvSpPr>
            <a:spLocks noGrp="1"/>
          </p:cNvSpPr>
          <p:nvPr>
            <p:ph idx="1"/>
          </p:nvPr>
        </p:nvSpPr>
        <p:spPr>
          <a:xfrm>
            <a:off x="1229111" y="2051723"/>
            <a:ext cx="10058400" cy="4023360"/>
          </a:xfrm>
        </p:spPr>
        <p:txBody>
          <a:bodyPr/>
          <a:lstStyle/>
          <a:p>
            <a:pPr>
              <a:buFont typeface="Wingdings" panose="05000000000000000000" pitchFamily="2" charset="2"/>
              <a:buChar char="§"/>
            </a:pPr>
            <a:r>
              <a:rPr lang="en-US" dirty="0">
                <a:solidFill>
                  <a:schemeClr val="tx1"/>
                </a:solidFill>
              </a:rPr>
              <a:t> Are individuals directly affected by the loss, including immediate and extended family  </a:t>
            </a:r>
            <a:br>
              <a:rPr lang="en-US" dirty="0">
                <a:solidFill>
                  <a:schemeClr val="tx1"/>
                </a:solidFill>
              </a:rPr>
            </a:br>
            <a:r>
              <a:rPr lang="en-US" dirty="0">
                <a:solidFill>
                  <a:schemeClr val="tx1"/>
                </a:solidFill>
              </a:rPr>
              <a:t>|members, as  well as neighbors, friends, fellow students and/or co-workers. </a:t>
            </a:r>
          </a:p>
          <a:p>
            <a:pPr>
              <a:buFont typeface="Wingdings" panose="05000000000000000000" pitchFamily="2" charset="2"/>
              <a:buChar char="§"/>
            </a:pPr>
            <a:r>
              <a:rPr lang="en-US" dirty="0">
                <a:solidFill>
                  <a:schemeClr val="tx1"/>
                </a:solidFill>
              </a:rPr>
              <a:t> Share some common experience, yet each situation, each relationship, is unique.</a:t>
            </a:r>
          </a:p>
          <a:p>
            <a:pPr>
              <a:buFont typeface="Wingdings" panose="05000000000000000000" pitchFamily="2" charset="2"/>
              <a:buChar char="§"/>
            </a:pPr>
            <a:r>
              <a:rPr lang="en-US" dirty="0">
                <a:solidFill>
                  <a:schemeClr val="tx1"/>
                </a:solidFill>
              </a:rPr>
              <a:t> Often feel isolated from friends, family and society at large.</a:t>
            </a:r>
          </a:p>
          <a:p>
            <a:pPr marL="0" indent="0">
              <a:buNone/>
            </a:pPr>
            <a:endParaRPr lang="en-US" dirty="0">
              <a:solidFill>
                <a:schemeClr val="tx1"/>
              </a:solidFill>
            </a:endParaRPr>
          </a:p>
          <a:p>
            <a:pPr marL="0" indent="0">
              <a:buNone/>
            </a:pPr>
            <a:r>
              <a:rPr lang="en-US" b="1" i="1" dirty="0">
                <a:solidFill>
                  <a:schemeClr val="tx1"/>
                </a:solidFill>
              </a:rPr>
              <a:t>Note: </a:t>
            </a:r>
            <a:r>
              <a:rPr lang="en-US" dirty="0">
                <a:solidFill>
                  <a:schemeClr val="tx1"/>
                </a:solidFill>
              </a:rPr>
              <a:t>Mental health providers are particularly likely to experience responsibility and guilt –blaming themselves and being blamed by others for not having anticipated or prevented a suicide. While these feelings are usually unrealistic – even the most attuned and watchful provider cannot predict the future, and suicide assessment is imperfect, at best – the feelings can be extremely burdensome, painful, and sometimes deadly, especially if socially reinforced.</a:t>
            </a:r>
          </a:p>
        </p:txBody>
      </p:sp>
      <p:sp>
        <p:nvSpPr>
          <p:cNvPr id="4" name="Slide Number Placeholder 3">
            <a:extLst>
              <a:ext uri="{FF2B5EF4-FFF2-40B4-BE49-F238E27FC236}">
                <a16:creationId xmlns:a16="http://schemas.microsoft.com/office/drawing/2014/main" id="{ECF3C49C-A791-464B-85A7-16CBC9C4C64C}"/>
              </a:ext>
            </a:extLst>
          </p:cNvPr>
          <p:cNvSpPr>
            <a:spLocks noGrp="1"/>
          </p:cNvSpPr>
          <p:nvPr>
            <p:ph type="sldNum" sz="quarter" idx="12"/>
          </p:nvPr>
        </p:nvSpPr>
        <p:spPr/>
        <p:txBody>
          <a:bodyPr/>
          <a:lstStyle/>
          <a:p>
            <a:fld id="{4CE482DC-2269-4F26-9D2A-7E44B1A4CD85}" type="slidenum">
              <a:rPr lang="en-US" smtClean="0"/>
              <a:t>6</a:t>
            </a:fld>
            <a:endParaRPr lang="en-US" dirty="0"/>
          </a:p>
        </p:txBody>
      </p:sp>
    </p:spTree>
    <p:extLst>
      <p:ext uri="{BB962C8B-B14F-4D97-AF65-F5344CB8AC3E}">
        <p14:creationId xmlns:p14="http://schemas.microsoft.com/office/powerpoint/2010/main" val="3617513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31BED-8C35-4C2E-8237-823A9632F58E}"/>
              </a:ext>
            </a:extLst>
          </p:cNvPr>
          <p:cNvSpPr>
            <a:spLocks noGrp="1"/>
          </p:cNvSpPr>
          <p:nvPr>
            <p:ph type="title"/>
          </p:nvPr>
        </p:nvSpPr>
        <p:spPr/>
        <p:txBody>
          <a:bodyPr/>
          <a:lstStyle/>
          <a:p>
            <a:r>
              <a:rPr lang="en-US" dirty="0"/>
              <a:t>Impact on the Therapist</a:t>
            </a:r>
          </a:p>
        </p:txBody>
      </p:sp>
      <p:sp>
        <p:nvSpPr>
          <p:cNvPr id="3" name="Content Placeholder 2">
            <a:extLst>
              <a:ext uri="{FF2B5EF4-FFF2-40B4-BE49-F238E27FC236}">
                <a16:creationId xmlns:a16="http://schemas.microsoft.com/office/drawing/2014/main" id="{656ACE06-CFF1-4092-A5CF-49B430E6CAE7}"/>
              </a:ext>
            </a:extLst>
          </p:cNvPr>
          <p:cNvSpPr>
            <a:spLocks noGrp="1"/>
          </p:cNvSpPr>
          <p:nvPr>
            <p:ph idx="1"/>
          </p:nvPr>
        </p:nvSpPr>
        <p:spPr>
          <a:xfrm>
            <a:off x="1097280" y="1831657"/>
            <a:ext cx="10058400" cy="4023360"/>
          </a:xfrm>
        </p:spPr>
        <p:txBody>
          <a:bodyPr>
            <a:normAutofit lnSpcReduction="10000"/>
          </a:bodyPr>
          <a:lstStyle/>
          <a:p>
            <a:pPr fontAlgn="base"/>
            <a:r>
              <a:rPr lang="en-US" dirty="0">
                <a:solidFill>
                  <a:schemeClr val="tx1"/>
                </a:solidFill>
              </a:rPr>
              <a:t>A loss to suicide – whether of a loved one or of a client – affects not only the clinicians’ personal life, but can also have a significant impact on their professional life. It may:</a:t>
            </a:r>
          </a:p>
          <a:p>
            <a:pPr fontAlgn="base">
              <a:buFont typeface="Wingdings" panose="05000000000000000000" pitchFamily="2" charset="2"/>
              <a:buChar char="§"/>
            </a:pPr>
            <a:r>
              <a:rPr lang="en-US" dirty="0">
                <a:solidFill>
                  <a:schemeClr val="tx1"/>
                </a:solidFill>
              </a:rPr>
              <a:t>  Cause self-blame</a:t>
            </a:r>
          </a:p>
          <a:p>
            <a:pPr fontAlgn="base">
              <a:buFont typeface="Wingdings" panose="05000000000000000000" pitchFamily="2" charset="2"/>
              <a:buChar char="§"/>
            </a:pPr>
            <a:r>
              <a:rPr lang="en-US" dirty="0">
                <a:solidFill>
                  <a:schemeClr val="tx1"/>
                </a:solidFill>
              </a:rPr>
              <a:t>  Adversely affect their clinical work, their relationships with  colleagues, and their </a:t>
            </a:r>
            <a:br>
              <a:rPr lang="en-US" dirty="0">
                <a:solidFill>
                  <a:schemeClr val="tx1"/>
                </a:solidFill>
              </a:rPr>
            </a:br>
            <a:r>
              <a:rPr lang="en-US" dirty="0">
                <a:solidFill>
                  <a:schemeClr val="tx1"/>
                </a:solidFill>
              </a:rPr>
              <a:t>  professional identities</a:t>
            </a:r>
          </a:p>
          <a:p>
            <a:pPr fontAlgn="base">
              <a:buFont typeface="Wingdings" panose="05000000000000000000" pitchFamily="2" charset="2"/>
              <a:buChar char="§"/>
            </a:pPr>
            <a:r>
              <a:rPr lang="en-US" dirty="0">
                <a:solidFill>
                  <a:schemeClr val="tx1"/>
                </a:solidFill>
              </a:rPr>
              <a:t>  Undermine confidence in their clinical competence </a:t>
            </a:r>
          </a:p>
          <a:p>
            <a:pPr fontAlgn="base">
              <a:buFont typeface="Wingdings" panose="05000000000000000000" pitchFamily="2" charset="2"/>
              <a:buChar char="§"/>
            </a:pPr>
            <a:r>
              <a:rPr lang="en-US" dirty="0">
                <a:solidFill>
                  <a:schemeClr val="tx1"/>
                </a:solidFill>
              </a:rPr>
              <a:t>  Trigger post-traumatic stress responses</a:t>
            </a:r>
          </a:p>
          <a:p>
            <a:pPr fontAlgn="base">
              <a:buFont typeface="Wingdings" panose="05000000000000000000" pitchFamily="2" charset="2"/>
              <a:buChar char="§"/>
            </a:pPr>
            <a:r>
              <a:rPr lang="en-US" dirty="0">
                <a:solidFill>
                  <a:schemeClr val="tx1"/>
                </a:solidFill>
              </a:rPr>
              <a:t>  Impair clinical judgment and functioning</a:t>
            </a:r>
          </a:p>
          <a:p>
            <a:pPr fontAlgn="base">
              <a:buFont typeface="Wingdings" panose="05000000000000000000" pitchFamily="2" charset="2"/>
              <a:buChar char="§"/>
            </a:pPr>
            <a:r>
              <a:rPr lang="en-US" dirty="0">
                <a:solidFill>
                  <a:schemeClr val="tx1"/>
                </a:solidFill>
              </a:rPr>
              <a:t>  Make it feel impossible to continue as a therapist</a:t>
            </a:r>
          </a:p>
          <a:p>
            <a:pPr fontAlgn="base">
              <a:buFont typeface="Wingdings" panose="05000000000000000000" pitchFamily="2" charset="2"/>
              <a:buChar char="§"/>
            </a:pPr>
            <a:r>
              <a:rPr lang="en-US" dirty="0">
                <a:solidFill>
                  <a:schemeClr val="tx1"/>
                </a:solidFill>
              </a:rPr>
              <a:t>  Make it feel impossible to work with suicidal clients</a:t>
            </a:r>
          </a:p>
          <a:p>
            <a:endParaRPr lang="en-US" dirty="0"/>
          </a:p>
        </p:txBody>
      </p:sp>
      <p:sp>
        <p:nvSpPr>
          <p:cNvPr id="4" name="Slide Number Placeholder 3">
            <a:extLst>
              <a:ext uri="{FF2B5EF4-FFF2-40B4-BE49-F238E27FC236}">
                <a16:creationId xmlns:a16="http://schemas.microsoft.com/office/drawing/2014/main" id="{3B4EDC3F-B25C-4C24-8739-60179E73FFD7}"/>
              </a:ext>
            </a:extLst>
          </p:cNvPr>
          <p:cNvSpPr>
            <a:spLocks noGrp="1"/>
          </p:cNvSpPr>
          <p:nvPr>
            <p:ph type="sldNum" sz="quarter" idx="12"/>
          </p:nvPr>
        </p:nvSpPr>
        <p:spPr/>
        <p:txBody>
          <a:bodyPr/>
          <a:lstStyle/>
          <a:p>
            <a:fld id="{4CE482DC-2269-4F26-9D2A-7E44B1A4CD85}" type="slidenum">
              <a:rPr lang="en-US" smtClean="0"/>
              <a:t>7</a:t>
            </a:fld>
            <a:endParaRPr lang="en-US" dirty="0"/>
          </a:p>
        </p:txBody>
      </p:sp>
    </p:spTree>
    <p:extLst>
      <p:ext uri="{BB962C8B-B14F-4D97-AF65-F5344CB8AC3E}">
        <p14:creationId xmlns:p14="http://schemas.microsoft.com/office/powerpoint/2010/main" val="1546762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4A9EE-6108-4899-B641-FC70548DA79D}"/>
              </a:ext>
            </a:extLst>
          </p:cNvPr>
          <p:cNvSpPr>
            <a:spLocks noGrp="1"/>
          </p:cNvSpPr>
          <p:nvPr>
            <p:ph type="title"/>
          </p:nvPr>
        </p:nvSpPr>
        <p:spPr/>
        <p:txBody>
          <a:bodyPr/>
          <a:lstStyle/>
          <a:p>
            <a:r>
              <a:rPr lang="en-US" dirty="0"/>
              <a:t>Existential Crises</a:t>
            </a:r>
          </a:p>
        </p:txBody>
      </p:sp>
      <p:sp>
        <p:nvSpPr>
          <p:cNvPr id="3" name="Content Placeholder 2">
            <a:extLst>
              <a:ext uri="{FF2B5EF4-FFF2-40B4-BE49-F238E27FC236}">
                <a16:creationId xmlns:a16="http://schemas.microsoft.com/office/drawing/2014/main" id="{7C65C0B1-E5B0-4AAB-B58D-7B3D383BE4D1}"/>
              </a:ext>
            </a:extLst>
          </p:cNvPr>
          <p:cNvSpPr>
            <a:spLocks noGrp="1"/>
          </p:cNvSpPr>
          <p:nvPr>
            <p:ph idx="1"/>
          </p:nvPr>
        </p:nvSpPr>
        <p:spPr/>
        <p:txBody>
          <a:bodyPr>
            <a:normAutofit/>
          </a:bodyPr>
          <a:lstStyle/>
          <a:p>
            <a:pPr lvl="1">
              <a:buFont typeface="Wingdings" panose="05000000000000000000" pitchFamily="2" charset="2"/>
              <a:buChar char="§"/>
            </a:pPr>
            <a:r>
              <a:rPr lang="en-US" sz="2000" dirty="0">
                <a:solidFill>
                  <a:schemeClr val="tx1"/>
                </a:solidFill>
              </a:rPr>
              <a:t>Survivors of suicide loss often experience both existential and practical crises. </a:t>
            </a:r>
          </a:p>
          <a:p>
            <a:pPr lvl="1">
              <a:buFont typeface="Wingdings" panose="05000000000000000000" pitchFamily="2" charset="2"/>
              <a:buChar char="§"/>
            </a:pPr>
            <a:r>
              <a:rPr lang="en-US" sz="2000" dirty="0">
                <a:solidFill>
                  <a:schemeClr val="tx1"/>
                </a:solidFill>
              </a:rPr>
              <a:t>The former revolves around the sense that, after the horrific loss the survivor has experienced, nothing else seems important, and what once held meaning no longer does.</a:t>
            </a:r>
            <a:r>
              <a:rPr lang="en-US" sz="2000" dirty="0">
                <a:solidFill>
                  <a:srgbClr val="FF0000"/>
                </a:solidFill>
              </a:rPr>
              <a:t> </a:t>
            </a:r>
          </a:p>
          <a:p>
            <a:pPr lvl="1">
              <a:buFont typeface="Wingdings" panose="05000000000000000000" pitchFamily="2" charset="2"/>
              <a:buChar char="§"/>
            </a:pPr>
            <a:r>
              <a:rPr lang="en-US" sz="2000" dirty="0">
                <a:solidFill>
                  <a:schemeClr val="tx1"/>
                </a:solidFill>
              </a:rPr>
              <a:t>We cannot provide you with a formula for navigating these crises, not can we offer you a timeframe in which you will resolve these issues.</a:t>
            </a:r>
          </a:p>
          <a:p>
            <a:pPr lvl="1">
              <a:buFont typeface="Wingdings" panose="05000000000000000000" pitchFamily="2" charset="2"/>
              <a:buChar char="§"/>
            </a:pPr>
            <a:r>
              <a:rPr lang="en-US" sz="2000" dirty="0">
                <a:solidFill>
                  <a:schemeClr val="tx1"/>
                </a:solidFill>
              </a:rPr>
              <a:t>We can tell you this:</a:t>
            </a:r>
          </a:p>
          <a:p>
            <a:pPr lvl="2">
              <a:buFont typeface="Calibri" panose="020F0502020204030204" pitchFamily="34" charset="0"/>
              <a:buChar char="−"/>
            </a:pPr>
            <a:r>
              <a:rPr lang="en-US" sz="2000" dirty="0">
                <a:solidFill>
                  <a:schemeClr val="tx1"/>
                </a:solidFill>
              </a:rPr>
              <a:t>Individuals encountering existential challenges who are able to redefine themselves and discover or create new meaning in their lives often undergo “transformational change” that frequently enables them to be more open to new experiences, be more compassionate and empathetic, and take on new challenges.</a:t>
            </a:r>
          </a:p>
          <a:p>
            <a:pPr lvl="2">
              <a:buFont typeface="Calibri" panose="020F0502020204030204" pitchFamily="34" charset="0"/>
              <a:buChar char="−"/>
            </a:pPr>
            <a:r>
              <a:rPr lang="en-US" sz="2000" dirty="0">
                <a:solidFill>
                  <a:schemeClr val="tx1"/>
                </a:solidFill>
              </a:rPr>
              <a:t>Such change takes time, self-care, and attuned external supports.</a:t>
            </a:r>
            <a:r>
              <a:rPr lang="en-US" sz="2000" dirty="0">
                <a:solidFill>
                  <a:srgbClr val="FF0000"/>
                </a:solidFill>
              </a:rPr>
              <a:t> </a:t>
            </a:r>
          </a:p>
        </p:txBody>
      </p:sp>
      <p:sp>
        <p:nvSpPr>
          <p:cNvPr id="4" name="Slide Number Placeholder 3">
            <a:extLst>
              <a:ext uri="{FF2B5EF4-FFF2-40B4-BE49-F238E27FC236}">
                <a16:creationId xmlns:a16="http://schemas.microsoft.com/office/drawing/2014/main" id="{F69F4CF4-8850-4DC9-8045-61E7D6DE84B6}"/>
              </a:ext>
            </a:extLst>
          </p:cNvPr>
          <p:cNvSpPr>
            <a:spLocks noGrp="1"/>
          </p:cNvSpPr>
          <p:nvPr>
            <p:ph type="sldNum" sz="quarter" idx="12"/>
          </p:nvPr>
        </p:nvSpPr>
        <p:spPr/>
        <p:txBody>
          <a:bodyPr/>
          <a:lstStyle/>
          <a:p>
            <a:fld id="{4CE482DC-2269-4F26-9D2A-7E44B1A4CD85}" type="slidenum">
              <a:rPr lang="en-US" smtClean="0"/>
              <a:t>8</a:t>
            </a:fld>
            <a:endParaRPr lang="en-US" dirty="0"/>
          </a:p>
        </p:txBody>
      </p:sp>
    </p:spTree>
    <p:extLst>
      <p:ext uri="{BB962C8B-B14F-4D97-AF65-F5344CB8AC3E}">
        <p14:creationId xmlns:p14="http://schemas.microsoft.com/office/powerpoint/2010/main" val="663261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1088E-3B3B-4E2D-9DA1-4F27DCD4C9D7}"/>
              </a:ext>
            </a:extLst>
          </p:cNvPr>
          <p:cNvSpPr>
            <a:spLocks noGrp="1"/>
          </p:cNvSpPr>
          <p:nvPr>
            <p:ph type="title"/>
          </p:nvPr>
        </p:nvSpPr>
        <p:spPr/>
        <p:txBody>
          <a:bodyPr/>
          <a:lstStyle/>
          <a:p>
            <a:r>
              <a:rPr lang="en-US" dirty="0"/>
              <a:t>Practical Challenges</a:t>
            </a:r>
          </a:p>
        </p:txBody>
      </p:sp>
      <p:sp>
        <p:nvSpPr>
          <p:cNvPr id="3" name="Content Placeholder 2">
            <a:extLst>
              <a:ext uri="{FF2B5EF4-FFF2-40B4-BE49-F238E27FC236}">
                <a16:creationId xmlns:a16="http://schemas.microsoft.com/office/drawing/2014/main" id="{2B2688C9-59FF-4446-8BD5-054CDA18AF4F}"/>
              </a:ext>
            </a:extLst>
          </p:cNvPr>
          <p:cNvSpPr>
            <a:spLocks noGrp="1"/>
          </p:cNvSpPr>
          <p:nvPr>
            <p:ph idx="1"/>
          </p:nvPr>
        </p:nvSpPr>
        <p:spPr>
          <a:xfrm>
            <a:off x="971550" y="1871662"/>
            <a:ext cx="10184130" cy="3997431"/>
          </a:xfrm>
        </p:spPr>
        <p:txBody>
          <a:bodyPr/>
          <a:lstStyle/>
          <a:p>
            <a:pPr lvl="1">
              <a:buFont typeface="Wingdings" panose="05000000000000000000" pitchFamily="2" charset="2"/>
              <a:buChar char="§"/>
            </a:pPr>
            <a:r>
              <a:rPr lang="en-US" sz="2000" dirty="0"/>
              <a:t>Not everyone who experiences a loss to suicide deals with trauma symptoms or an existential crisis. </a:t>
            </a:r>
          </a:p>
          <a:p>
            <a:pPr lvl="1">
              <a:buFont typeface="Wingdings" panose="05000000000000000000" pitchFamily="2" charset="2"/>
              <a:buChar char="§"/>
            </a:pPr>
            <a:r>
              <a:rPr lang="en-US" sz="2000" dirty="0"/>
              <a:t>As you might imagine, when the loss comes from within your innermost circle of loved ones, the grief process is generally the most intense and complex</a:t>
            </a:r>
          </a:p>
          <a:p>
            <a:pPr lvl="1">
              <a:buFont typeface="Wingdings" panose="05000000000000000000" pitchFamily="2" charset="2"/>
              <a:buChar char="§"/>
            </a:pPr>
            <a:r>
              <a:rPr lang="en-US" sz="2000" dirty="0"/>
              <a:t>Relational distance typically generates less pain.</a:t>
            </a:r>
          </a:p>
          <a:p>
            <a:pPr lvl="1">
              <a:buFont typeface="Wingdings" panose="05000000000000000000" pitchFamily="2" charset="2"/>
              <a:buChar char="§"/>
            </a:pPr>
            <a:r>
              <a:rPr lang="en-US" sz="2000" dirty="0"/>
              <a:t>Nevertheless, if you feel, logically or not, some responsibility for the loss – something you could have done or said differently, should have done, not done at all – that might have made a difference, that feeling of responsibility will translate into repercussions for both your professional and personal life.</a:t>
            </a:r>
          </a:p>
          <a:p>
            <a:r>
              <a:rPr lang="en-US" dirty="0"/>
              <a:t>l</a:t>
            </a:r>
          </a:p>
        </p:txBody>
      </p:sp>
      <p:sp>
        <p:nvSpPr>
          <p:cNvPr id="4" name="Slide Number Placeholder 3">
            <a:extLst>
              <a:ext uri="{FF2B5EF4-FFF2-40B4-BE49-F238E27FC236}">
                <a16:creationId xmlns:a16="http://schemas.microsoft.com/office/drawing/2014/main" id="{2631768E-A761-441B-BFA2-D1D9A5186950}"/>
              </a:ext>
            </a:extLst>
          </p:cNvPr>
          <p:cNvSpPr>
            <a:spLocks noGrp="1"/>
          </p:cNvSpPr>
          <p:nvPr>
            <p:ph type="sldNum" sz="quarter" idx="12"/>
          </p:nvPr>
        </p:nvSpPr>
        <p:spPr/>
        <p:txBody>
          <a:bodyPr/>
          <a:lstStyle/>
          <a:p>
            <a:fld id="{4CE482DC-2269-4F26-9D2A-7E44B1A4CD85}" type="slidenum">
              <a:rPr lang="en-US" smtClean="0"/>
              <a:t>9</a:t>
            </a:fld>
            <a:endParaRPr lang="en-US" dirty="0"/>
          </a:p>
        </p:txBody>
      </p:sp>
    </p:spTree>
    <p:extLst>
      <p:ext uri="{BB962C8B-B14F-4D97-AF65-F5344CB8AC3E}">
        <p14:creationId xmlns:p14="http://schemas.microsoft.com/office/powerpoint/2010/main" val="138554460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1246</TotalTime>
  <Words>1227</Words>
  <Application>Microsoft Office PowerPoint</Application>
  <PresentationFormat>Widescreen</PresentationFormat>
  <Paragraphs>153</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Wingdings</vt:lpstr>
      <vt:lpstr>Retrospect</vt:lpstr>
      <vt:lpstr>After Suicide Loss:   A Workshop for Clinicians</vt:lpstr>
      <vt:lpstr>A Difficult Truth</vt:lpstr>
      <vt:lpstr>Overview</vt:lpstr>
      <vt:lpstr>Suicide Loss Is Unique</vt:lpstr>
      <vt:lpstr>Suicide Loss &amp; Complicated Grief</vt:lpstr>
      <vt:lpstr>Survivors of Suicide Loss … </vt:lpstr>
      <vt:lpstr>Impact on the Therapist</vt:lpstr>
      <vt:lpstr>Existential Crises</vt:lpstr>
      <vt:lpstr>Practical Challenges</vt:lpstr>
      <vt:lpstr>Diagnostic Criteria for Complicated Grief</vt:lpstr>
      <vt:lpstr>Diagnostic Criteria for Complicated Grief</vt:lpstr>
      <vt:lpstr>Complicated Grief in Suicide Loss</vt:lpstr>
      <vt:lpstr>About Stigma</vt:lpstr>
      <vt:lpstr>On Shame</vt:lpstr>
      <vt:lpstr>Words Are Important</vt:lpstr>
      <vt:lpstr>Clinical Perspectives</vt:lpstr>
      <vt:lpstr>Selected Resources</vt:lpstr>
      <vt:lpstr>Selected Resourcces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Suicide Survivors</dc:title>
  <dc:creator>Susan Futterman</dc:creator>
  <cp:lastModifiedBy>Susan Futterman</cp:lastModifiedBy>
  <cp:revision>114</cp:revision>
  <dcterms:created xsi:type="dcterms:W3CDTF">2015-03-01T08:17:24Z</dcterms:created>
  <dcterms:modified xsi:type="dcterms:W3CDTF">2019-05-17T05:25:43Z</dcterms:modified>
</cp:coreProperties>
</file>